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1" r:id="rId23"/>
    <p:sldId id="28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0" d="100"/>
          <a:sy n="80" d="100"/>
        </p:scale>
        <p:origin x="1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96352F-249B-4C4C-8E5D-0C471101AEF4}"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E7A807-5690-492F-BFFB-0A414E1E9134}" type="slidenum">
              <a:rPr lang="en-US" smtClean="0"/>
              <a:t>‹#›</a:t>
            </a:fld>
            <a:endParaRPr lang="en-US"/>
          </a:p>
        </p:txBody>
      </p:sp>
    </p:spTree>
    <p:extLst>
      <p:ext uri="{BB962C8B-B14F-4D97-AF65-F5344CB8AC3E}">
        <p14:creationId xmlns:p14="http://schemas.microsoft.com/office/powerpoint/2010/main" val="3647578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96352F-249B-4C4C-8E5D-0C471101AEF4}"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E7A807-5690-492F-BFFB-0A414E1E9134}" type="slidenum">
              <a:rPr lang="en-US" smtClean="0"/>
              <a:t>‹#›</a:t>
            </a:fld>
            <a:endParaRPr lang="en-US"/>
          </a:p>
        </p:txBody>
      </p:sp>
    </p:spTree>
    <p:extLst>
      <p:ext uri="{BB962C8B-B14F-4D97-AF65-F5344CB8AC3E}">
        <p14:creationId xmlns:p14="http://schemas.microsoft.com/office/powerpoint/2010/main" val="1047080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96352F-249B-4C4C-8E5D-0C471101AEF4}"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E7A807-5690-492F-BFFB-0A414E1E9134}" type="slidenum">
              <a:rPr lang="en-US" smtClean="0"/>
              <a:t>‹#›</a:t>
            </a:fld>
            <a:endParaRPr lang="en-US"/>
          </a:p>
        </p:txBody>
      </p:sp>
    </p:spTree>
    <p:extLst>
      <p:ext uri="{BB962C8B-B14F-4D97-AF65-F5344CB8AC3E}">
        <p14:creationId xmlns:p14="http://schemas.microsoft.com/office/powerpoint/2010/main" val="589209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96352F-249B-4C4C-8E5D-0C471101AEF4}"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E7A807-5690-492F-BFFB-0A414E1E9134}" type="slidenum">
              <a:rPr lang="en-US" smtClean="0"/>
              <a:t>‹#›</a:t>
            </a:fld>
            <a:endParaRPr lang="en-US"/>
          </a:p>
        </p:txBody>
      </p:sp>
    </p:spTree>
    <p:extLst>
      <p:ext uri="{BB962C8B-B14F-4D97-AF65-F5344CB8AC3E}">
        <p14:creationId xmlns:p14="http://schemas.microsoft.com/office/powerpoint/2010/main" val="1284978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96352F-249B-4C4C-8E5D-0C471101AEF4}"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E7A807-5690-492F-BFFB-0A414E1E9134}" type="slidenum">
              <a:rPr lang="en-US" smtClean="0"/>
              <a:t>‹#›</a:t>
            </a:fld>
            <a:endParaRPr lang="en-US"/>
          </a:p>
        </p:txBody>
      </p:sp>
    </p:spTree>
    <p:extLst>
      <p:ext uri="{BB962C8B-B14F-4D97-AF65-F5344CB8AC3E}">
        <p14:creationId xmlns:p14="http://schemas.microsoft.com/office/powerpoint/2010/main" val="152183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96352F-249B-4C4C-8E5D-0C471101AEF4}" type="datetimeFigureOut">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E7A807-5690-492F-BFFB-0A414E1E9134}" type="slidenum">
              <a:rPr lang="en-US" smtClean="0"/>
              <a:t>‹#›</a:t>
            </a:fld>
            <a:endParaRPr lang="en-US"/>
          </a:p>
        </p:txBody>
      </p:sp>
    </p:spTree>
    <p:extLst>
      <p:ext uri="{BB962C8B-B14F-4D97-AF65-F5344CB8AC3E}">
        <p14:creationId xmlns:p14="http://schemas.microsoft.com/office/powerpoint/2010/main" val="3140991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96352F-249B-4C4C-8E5D-0C471101AEF4}" type="datetimeFigureOut">
              <a:rPr lang="en-US" smtClean="0"/>
              <a:t>5/7/2024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E7A807-5690-492F-BFFB-0A414E1E9134}" type="slidenum">
              <a:rPr lang="en-US" smtClean="0"/>
              <a:t>‹#›</a:t>
            </a:fld>
            <a:endParaRPr lang="en-US"/>
          </a:p>
        </p:txBody>
      </p:sp>
    </p:spTree>
    <p:extLst>
      <p:ext uri="{BB962C8B-B14F-4D97-AF65-F5344CB8AC3E}">
        <p14:creationId xmlns:p14="http://schemas.microsoft.com/office/powerpoint/2010/main" val="4067793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96352F-249B-4C4C-8E5D-0C471101AEF4}" type="datetimeFigureOut">
              <a:rPr lang="en-US" smtClean="0"/>
              <a:t>5/7/2024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E7A807-5690-492F-BFFB-0A414E1E9134}" type="slidenum">
              <a:rPr lang="en-US" smtClean="0"/>
              <a:t>‹#›</a:t>
            </a:fld>
            <a:endParaRPr lang="en-US"/>
          </a:p>
        </p:txBody>
      </p:sp>
    </p:spTree>
    <p:extLst>
      <p:ext uri="{BB962C8B-B14F-4D97-AF65-F5344CB8AC3E}">
        <p14:creationId xmlns:p14="http://schemas.microsoft.com/office/powerpoint/2010/main" val="1292586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96352F-249B-4C4C-8E5D-0C471101AEF4}" type="datetimeFigureOut">
              <a:rPr lang="en-US" smtClean="0"/>
              <a:t>5/7/2024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E7A807-5690-492F-BFFB-0A414E1E9134}" type="slidenum">
              <a:rPr lang="en-US" smtClean="0"/>
              <a:t>‹#›</a:t>
            </a:fld>
            <a:endParaRPr lang="en-US"/>
          </a:p>
        </p:txBody>
      </p:sp>
    </p:spTree>
    <p:extLst>
      <p:ext uri="{BB962C8B-B14F-4D97-AF65-F5344CB8AC3E}">
        <p14:creationId xmlns:p14="http://schemas.microsoft.com/office/powerpoint/2010/main" val="1049155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96352F-249B-4C4C-8E5D-0C471101AEF4}" type="datetimeFigureOut">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E7A807-5690-492F-BFFB-0A414E1E9134}" type="slidenum">
              <a:rPr lang="en-US" smtClean="0"/>
              <a:t>‹#›</a:t>
            </a:fld>
            <a:endParaRPr lang="en-US"/>
          </a:p>
        </p:txBody>
      </p:sp>
    </p:spTree>
    <p:extLst>
      <p:ext uri="{BB962C8B-B14F-4D97-AF65-F5344CB8AC3E}">
        <p14:creationId xmlns:p14="http://schemas.microsoft.com/office/powerpoint/2010/main" val="1848144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96352F-249B-4C4C-8E5D-0C471101AEF4}" type="datetimeFigureOut">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E7A807-5690-492F-BFFB-0A414E1E9134}" type="slidenum">
              <a:rPr lang="en-US" smtClean="0"/>
              <a:t>‹#›</a:t>
            </a:fld>
            <a:endParaRPr lang="en-US"/>
          </a:p>
        </p:txBody>
      </p:sp>
    </p:spTree>
    <p:extLst>
      <p:ext uri="{BB962C8B-B14F-4D97-AF65-F5344CB8AC3E}">
        <p14:creationId xmlns:p14="http://schemas.microsoft.com/office/powerpoint/2010/main" val="2352752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6352F-249B-4C4C-8E5D-0C471101AEF4}" type="datetimeFigureOut">
              <a:rPr lang="en-US" smtClean="0"/>
              <a:t>5/7/2024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E7A807-5690-492F-BFFB-0A414E1E9134}" type="slidenum">
              <a:rPr lang="en-US" smtClean="0"/>
              <a:t>‹#›</a:t>
            </a:fld>
            <a:endParaRPr lang="en-US"/>
          </a:p>
        </p:txBody>
      </p:sp>
    </p:spTree>
    <p:extLst>
      <p:ext uri="{BB962C8B-B14F-4D97-AF65-F5344CB8AC3E}">
        <p14:creationId xmlns:p14="http://schemas.microsoft.com/office/powerpoint/2010/main" val="2662790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NUL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0.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audio" Target="../media/audio3.wav"/><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3.wav"/><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3">
            <a:extLst>
              <a:ext uri="{FF2B5EF4-FFF2-40B4-BE49-F238E27FC236}">
                <a16:creationId xmlns:a16="http://schemas.microsoft.com/office/drawing/2014/main" xmlns="" id="{073D2680-DDE3-620B-EF53-D8E6519C0DAF}"/>
              </a:ext>
            </a:extLst>
          </p:cNvPr>
          <p:cNvGrpSpPr/>
          <p:nvPr/>
        </p:nvGrpSpPr>
        <p:grpSpPr>
          <a:xfrm>
            <a:off x="3830793" y="2103319"/>
            <a:ext cx="3785829" cy="990669"/>
            <a:chOff x="1067257" y="1686031"/>
            <a:chExt cx="16855915" cy="990669"/>
          </a:xfrm>
        </p:grpSpPr>
        <p:sp>
          <p:nvSpPr>
            <p:cNvPr id="8" name="TextBox 4">
              <a:extLst>
                <a:ext uri="{FF2B5EF4-FFF2-40B4-BE49-F238E27FC236}">
                  <a16:creationId xmlns:a16="http://schemas.microsoft.com/office/drawing/2014/main" xmlns="" id="{BD4863E0-0A83-4FCA-82E2-B47CB1C44464}"/>
                </a:ext>
              </a:extLst>
            </p:cNvPr>
            <p:cNvSpPr txBox="1"/>
            <p:nvPr/>
          </p:nvSpPr>
          <p:spPr>
            <a:xfrm>
              <a:off x="1067258" y="1696560"/>
              <a:ext cx="16855914" cy="980140"/>
            </a:xfrm>
            <a:prstGeom prst="rect">
              <a:avLst/>
            </a:prstGeom>
            <a:noFill/>
          </p:spPr>
          <p:txBody>
            <a:bodyPr wrap="square">
              <a:prstTxWarp prst="textArchUp">
                <a:avLst/>
              </a:prstTxWarp>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6000" b="1" i="0" u="none" strike="noStrike" kern="1200" cap="none" spc="600" normalizeH="0" baseline="0" noProof="0">
                  <a:ln w="200025">
                    <a:solidFill>
                      <a:prstClr val="white"/>
                    </a:solidFill>
                    <a:prstDash val="solid"/>
                  </a:ln>
                  <a:solidFill>
                    <a:prstClr val="white"/>
                  </a:solidFill>
                  <a:effectLst>
                    <a:outerShdw blurRad="50800" dist="38100" dir="5400000" algn="t" rotWithShape="0">
                      <a:prstClr val="black">
                        <a:alpha val="40000"/>
                      </a:prstClr>
                    </a:outerShdw>
                  </a:effectLst>
                  <a:uLnTx/>
                  <a:uFillTx/>
                  <a:latin typeface="LNTH-LuoLuoNotangYuanTi 1" pitchFamily="2" charset="-128"/>
                  <a:ea typeface="LNTH-LuoLuoNotangYuanTi 1" pitchFamily="2" charset="-128"/>
                  <a:cs typeface="LNTH-LuoLuoNotangYuanTi 1" pitchFamily="2" charset="-128"/>
                </a:rPr>
                <a:t>CHỦ ĐỀ:</a:t>
              </a:r>
              <a:endParaRPr kumimoji="0" lang="en-US" sz="6000" b="1" i="0" u="none" strike="noStrike" kern="1200" cap="none" spc="600" normalizeH="0" baseline="0" noProof="0" dirty="0">
                <a:ln w="200025">
                  <a:solidFill>
                    <a:prstClr val="white"/>
                  </a:solidFill>
                  <a:prstDash val="solid"/>
                </a:ln>
                <a:solidFill>
                  <a:prstClr val="white"/>
                </a:solidFill>
                <a:effectLst>
                  <a:outerShdw blurRad="50800" dist="38100" dir="5400000" algn="t" rotWithShape="0">
                    <a:prstClr val="black">
                      <a:alpha val="40000"/>
                    </a:prstClr>
                  </a:outerShdw>
                </a:effectLst>
                <a:uLnTx/>
                <a:uFillTx/>
                <a:latin typeface="LNTH-LuoLuoNotangYuanTi 1" pitchFamily="2" charset="-128"/>
                <a:ea typeface="LNTH-LuoLuoNotangYuanTi 1" pitchFamily="2" charset="-128"/>
                <a:cs typeface="LNTH-LuoLuoNotangYuanTi 1" pitchFamily="2" charset="-128"/>
              </a:endParaRPr>
            </a:p>
          </p:txBody>
        </p:sp>
        <p:sp>
          <p:nvSpPr>
            <p:cNvPr id="9" name="TextBox 5">
              <a:extLst>
                <a:ext uri="{FF2B5EF4-FFF2-40B4-BE49-F238E27FC236}">
                  <a16:creationId xmlns:a16="http://schemas.microsoft.com/office/drawing/2014/main" xmlns="" id="{A60332AF-9747-953B-5DCF-A385211A4D72}"/>
                </a:ext>
              </a:extLst>
            </p:cNvPr>
            <p:cNvSpPr txBox="1"/>
            <p:nvPr/>
          </p:nvSpPr>
          <p:spPr>
            <a:xfrm>
              <a:off x="1067257" y="1686031"/>
              <a:ext cx="16855913" cy="980140"/>
            </a:xfrm>
            <a:prstGeom prst="rect">
              <a:avLst/>
            </a:prstGeom>
            <a:noFill/>
          </p:spPr>
          <p:txBody>
            <a:bodyPr wrap="square">
              <a:prstTxWarp prst="textArchUp">
                <a:avLst/>
              </a:prstTxWarp>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6000" b="1" i="0" u="none" strike="noStrike" kern="1200" cap="none" spc="600" normalizeH="0" baseline="0" noProof="0" dirty="0">
                  <a:ln w="19050">
                    <a:solidFill>
                      <a:srgbClr val="002060"/>
                    </a:solidFill>
                    <a:prstDash val="solid"/>
                  </a:ln>
                  <a:solidFill>
                    <a:srgbClr val="FFFF00"/>
                  </a:solidFill>
                  <a:effectLst>
                    <a:outerShdw blurRad="12700" dist="38100" dir="2700000" algn="tl" rotWithShape="0">
                      <a:srgbClr val="5B9BD5">
                        <a:lumMod val="60000"/>
                        <a:lumOff val="40000"/>
                      </a:srgbClr>
                    </a:outerShdw>
                  </a:effectLst>
                  <a:uLnTx/>
                  <a:uFillTx/>
                  <a:latin typeface="LNTH-LuoLuoNotangYuanTi 1" pitchFamily="2" charset="-128"/>
                  <a:ea typeface="LNTH-LuoLuoNotangYuanTi 1" pitchFamily="2" charset="-128"/>
                  <a:cs typeface="LNTH-LuoLuoNotangYuanTi 1" pitchFamily="2" charset="-128"/>
                </a:rPr>
                <a:t>CHỦ ĐỀ:</a:t>
              </a:r>
            </a:p>
          </p:txBody>
        </p:sp>
      </p:grpSp>
      <p:grpSp>
        <p:nvGrpSpPr>
          <p:cNvPr id="19" name="Group 6">
            <a:extLst>
              <a:ext uri="{FF2B5EF4-FFF2-40B4-BE49-F238E27FC236}">
                <a16:creationId xmlns:a16="http://schemas.microsoft.com/office/drawing/2014/main" xmlns="" id="{4A645845-6188-21C1-47FC-579040769AB8}"/>
              </a:ext>
            </a:extLst>
          </p:cNvPr>
          <p:cNvGrpSpPr/>
          <p:nvPr/>
        </p:nvGrpSpPr>
        <p:grpSpPr>
          <a:xfrm>
            <a:off x="0" y="2957654"/>
            <a:ext cx="12192001" cy="2581284"/>
            <a:chOff x="-158341" y="6585062"/>
            <a:chExt cx="21873031" cy="3727749"/>
          </a:xfrm>
        </p:grpSpPr>
        <p:sp>
          <p:nvSpPr>
            <p:cNvPr id="20" name="TextBox 7">
              <a:extLst>
                <a:ext uri="{FF2B5EF4-FFF2-40B4-BE49-F238E27FC236}">
                  <a16:creationId xmlns:a16="http://schemas.microsoft.com/office/drawing/2014/main" xmlns="" id="{98A4D985-A137-15A0-FFA7-3000713C1CFB}"/>
                </a:ext>
              </a:extLst>
            </p:cNvPr>
            <p:cNvSpPr txBox="1"/>
            <p:nvPr/>
          </p:nvSpPr>
          <p:spPr>
            <a:xfrm>
              <a:off x="-158339" y="6585062"/>
              <a:ext cx="21873029" cy="372774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7200" b="1" i="0" u="none" strike="noStrike" kern="1200" cap="none" spc="0" normalizeH="0" baseline="0" noProof="0" dirty="0">
                  <a:ln w="276225">
                    <a:solidFill>
                      <a:prstClr val="white"/>
                    </a:solidFill>
                    <a:prstDash val="solid"/>
                  </a:ln>
                  <a:solidFill>
                    <a:srgbClr val="5B9BD5"/>
                  </a:solidFill>
                  <a:effectLst>
                    <a:outerShdw blurRad="12700" dist="38100" dir="2700000" algn="tl" rotWithShape="0">
                      <a:srgbClr val="5B9BD5">
                        <a:lumMod val="60000"/>
                        <a:lumOff val="40000"/>
                      </a:srgbClr>
                    </a:outerShdw>
                  </a:effectLst>
                  <a:uLnTx/>
                  <a:uFillTx/>
                  <a:latin typeface="UTM Showcard" panose="02040603050506020204" pitchFamily="18" charset="0"/>
                  <a:ea typeface="+mn-ea"/>
                  <a:cs typeface="+mn-cs"/>
                </a:rPr>
                <a:t>CON NGƯỜI VÀ SỨC KHOẺ</a:t>
              </a:r>
            </a:p>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n-US" sz="7200" b="1" i="0" u="none" strike="noStrike" kern="1200" cap="none" spc="0" normalizeH="0" baseline="0" noProof="0" dirty="0">
                <a:ln w="276225">
                  <a:solidFill>
                    <a:prstClr val="white"/>
                  </a:solidFill>
                  <a:prstDash val="solid"/>
                </a:ln>
                <a:solidFill>
                  <a:srgbClr val="5B9BD5"/>
                </a:solidFill>
                <a:effectLst>
                  <a:outerShdw blurRad="12700" dist="38100" dir="2700000" algn="tl" rotWithShape="0">
                    <a:srgbClr val="5B9BD5">
                      <a:lumMod val="60000"/>
                      <a:lumOff val="40000"/>
                    </a:srgbClr>
                  </a:outerShdw>
                </a:effectLst>
                <a:uLnTx/>
                <a:uFillTx/>
                <a:latin typeface="UTM Showcard" panose="02040603050506020204" pitchFamily="18" charset="0"/>
                <a:ea typeface="+mn-ea"/>
                <a:cs typeface="+mn-cs"/>
              </a:endParaRPr>
            </a:p>
          </p:txBody>
        </p:sp>
        <p:sp>
          <p:nvSpPr>
            <p:cNvPr id="21" name="TextBox 8">
              <a:extLst>
                <a:ext uri="{FF2B5EF4-FFF2-40B4-BE49-F238E27FC236}">
                  <a16:creationId xmlns:a16="http://schemas.microsoft.com/office/drawing/2014/main" xmlns="" id="{87AF42F2-AA44-5C80-19BE-9166F9CBA25A}"/>
                </a:ext>
              </a:extLst>
            </p:cNvPr>
            <p:cNvSpPr txBox="1"/>
            <p:nvPr/>
          </p:nvSpPr>
          <p:spPr>
            <a:xfrm>
              <a:off x="-158341" y="6644516"/>
              <a:ext cx="21873029" cy="180762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7200" b="1" i="0" u="none" strike="noStrike" kern="1200" cap="none" spc="0" normalizeH="0" baseline="0" noProof="0" dirty="0">
                  <a:ln w="19050">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UTM Showcard" panose="02040603050506020204" pitchFamily="18" charset="0"/>
                  <a:ea typeface="+mn-ea"/>
                  <a:cs typeface="+mn-cs"/>
                </a:rPr>
                <a:t>C</a:t>
              </a:r>
              <a:r>
                <a:rPr kumimoji="0" lang="en-US" sz="7200" b="1" i="0" u="none" strike="noStrike" kern="1200" cap="none" spc="0" normalizeH="0" baseline="0" noProof="0" dirty="0">
                  <a:ln w="19050">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UTM Showcard" panose="02040603050506020204" pitchFamily="18" charset="0"/>
                  <a:ea typeface="+mn-ea"/>
                  <a:cs typeface="+mn-cs"/>
                </a:rPr>
                <a:t>O</a:t>
              </a:r>
              <a:r>
                <a:rPr kumimoji="0" lang="en-US" sz="7200" b="1" i="0" u="none" strike="noStrike" kern="1200" cap="none" spc="0" normalizeH="0" baseline="0" noProof="0" dirty="0">
                  <a:ln w="19050">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UTM Showcard" panose="02040603050506020204" pitchFamily="18" charset="0"/>
                  <a:ea typeface="+mn-ea"/>
                  <a:cs typeface="+mn-cs"/>
                </a:rPr>
                <a:t>N </a:t>
              </a:r>
              <a:r>
                <a:rPr kumimoji="0" lang="en-US" sz="7200" b="1" i="0" u="none" strike="noStrike" kern="1200" cap="none" spc="0" normalizeH="0" baseline="0" noProof="0" dirty="0">
                  <a:ln w="19050">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UTM Showcard" panose="02040603050506020204" pitchFamily="18" charset="0"/>
                  <a:ea typeface="+mn-ea"/>
                  <a:cs typeface="+mn-cs"/>
                </a:rPr>
                <a:t>N</a:t>
              </a:r>
              <a:r>
                <a:rPr kumimoji="0" lang="en-US" sz="7200" b="1" i="0" u="none" strike="noStrike" kern="1200" cap="none" spc="0" normalizeH="0" baseline="0" noProof="0" dirty="0">
                  <a:ln w="19050">
                    <a:solidFill>
                      <a:srgbClr val="002060"/>
                    </a:solidFill>
                    <a:prstDash val="solid"/>
                  </a:ln>
                  <a:solidFill>
                    <a:srgbClr val="FF7C80"/>
                  </a:solidFill>
                  <a:effectLst>
                    <a:outerShdw blurRad="12700" dist="38100" dir="2700000" algn="tl" rotWithShape="0">
                      <a:srgbClr val="5B9BD5">
                        <a:lumMod val="60000"/>
                        <a:lumOff val="40000"/>
                      </a:srgbClr>
                    </a:outerShdw>
                  </a:effectLst>
                  <a:uLnTx/>
                  <a:uFillTx/>
                  <a:latin typeface="UTM Showcard" panose="02040603050506020204" pitchFamily="18" charset="0"/>
                  <a:ea typeface="+mn-ea"/>
                  <a:cs typeface="+mn-cs"/>
                </a:rPr>
                <a:t>G</a:t>
              </a:r>
              <a:r>
                <a:rPr kumimoji="0" lang="en-US" sz="7200" b="1" i="0" u="none" strike="noStrike" kern="1200" cap="none" spc="0" normalizeH="0" baseline="0" noProof="0" dirty="0">
                  <a:ln w="19050">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UTM Showcard" panose="02040603050506020204" pitchFamily="18" charset="0"/>
                  <a:ea typeface="+mn-ea"/>
                  <a:cs typeface="+mn-cs"/>
                </a:rPr>
                <a:t>Ư</a:t>
              </a:r>
              <a:r>
                <a:rPr kumimoji="0" lang="en-US" sz="7200" b="1" i="0" u="none" strike="noStrike" kern="1200" cap="none" spc="0" normalizeH="0" baseline="0" noProof="0" dirty="0">
                  <a:ln w="19050">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UTM Showcard" panose="02040603050506020204" pitchFamily="18" charset="0"/>
                  <a:ea typeface="+mn-ea"/>
                  <a:cs typeface="+mn-cs"/>
                </a:rPr>
                <a:t>Ờ</a:t>
              </a:r>
              <a:r>
                <a:rPr kumimoji="0" lang="en-US" sz="7200" b="1" i="0" u="none" strike="noStrike" kern="1200" cap="none" spc="0" normalizeH="0" baseline="0" noProof="0" dirty="0">
                  <a:ln w="19050">
                    <a:solidFill>
                      <a:srgbClr val="002060"/>
                    </a:solidFill>
                    <a:prstDash val="solid"/>
                  </a:ln>
                  <a:solidFill>
                    <a:srgbClr val="FF7C80"/>
                  </a:solidFill>
                  <a:effectLst>
                    <a:outerShdw blurRad="12700" dist="38100" dir="2700000" algn="tl" rotWithShape="0">
                      <a:srgbClr val="5B9BD5">
                        <a:lumMod val="60000"/>
                        <a:lumOff val="40000"/>
                      </a:srgbClr>
                    </a:outerShdw>
                  </a:effectLst>
                  <a:uLnTx/>
                  <a:uFillTx/>
                  <a:latin typeface="UTM Showcard" panose="02040603050506020204" pitchFamily="18" charset="0"/>
                  <a:ea typeface="+mn-ea"/>
                  <a:cs typeface="+mn-cs"/>
                </a:rPr>
                <a:t>I </a:t>
              </a:r>
              <a:r>
                <a:rPr kumimoji="0" lang="en-US" sz="7200" b="1" i="0" u="none" strike="noStrike" kern="1200" cap="none" spc="0" normalizeH="0" baseline="0" noProof="0" dirty="0">
                  <a:ln w="19050">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UTM Showcard" panose="02040603050506020204" pitchFamily="18" charset="0"/>
                  <a:ea typeface="+mn-ea"/>
                  <a:cs typeface="+mn-cs"/>
                </a:rPr>
                <a:t>V</a:t>
              </a:r>
              <a:r>
                <a:rPr kumimoji="0" lang="en-US" sz="7200" b="1" i="0" u="none" strike="noStrike" kern="1200" cap="none" spc="0" normalizeH="0" baseline="0" noProof="0" dirty="0">
                  <a:ln w="19050">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UTM Showcard" panose="02040603050506020204" pitchFamily="18" charset="0"/>
                  <a:ea typeface="+mn-ea"/>
                  <a:cs typeface="+mn-cs"/>
                </a:rPr>
                <a:t>À </a:t>
              </a:r>
              <a:r>
                <a:rPr kumimoji="0" lang="en-US" sz="7200" b="1" i="0" u="none" strike="noStrike" kern="1200" cap="none" spc="0" normalizeH="0" baseline="0" noProof="0" dirty="0">
                  <a:ln w="19050">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UTM Showcard" panose="02040603050506020204" pitchFamily="18" charset="0"/>
                  <a:ea typeface="+mn-ea"/>
                  <a:cs typeface="+mn-cs"/>
                </a:rPr>
                <a:t>S</a:t>
              </a:r>
              <a:r>
                <a:rPr kumimoji="0" lang="en-US" sz="7200" b="1" i="0" u="none" strike="noStrike" kern="1200" cap="none" spc="0" normalizeH="0" baseline="0" noProof="0" dirty="0">
                  <a:ln w="19050">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UTM Showcard" panose="02040603050506020204" pitchFamily="18" charset="0"/>
                  <a:ea typeface="+mn-ea"/>
                  <a:cs typeface="+mn-cs"/>
                </a:rPr>
                <a:t>Ứ</a:t>
              </a:r>
              <a:r>
                <a:rPr kumimoji="0" lang="en-US" sz="7200" b="1" i="0" u="none" strike="noStrike" kern="1200" cap="none" spc="0" normalizeH="0" baseline="0" noProof="0" dirty="0">
                  <a:ln w="19050">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UTM Showcard" panose="02040603050506020204" pitchFamily="18" charset="0"/>
                  <a:ea typeface="+mn-ea"/>
                  <a:cs typeface="+mn-cs"/>
                </a:rPr>
                <a:t>C </a:t>
              </a:r>
              <a:r>
                <a:rPr kumimoji="0" lang="en-US" sz="7200" b="1" i="0" u="none" strike="noStrike" kern="1200" cap="none" spc="0" normalizeH="0" baseline="0" noProof="0" dirty="0">
                  <a:ln w="19050">
                    <a:solidFill>
                      <a:srgbClr val="002060"/>
                    </a:solidFill>
                    <a:prstDash val="solid"/>
                  </a:ln>
                  <a:solidFill>
                    <a:srgbClr val="FF7C80"/>
                  </a:solidFill>
                  <a:effectLst>
                    <a:outerShdw blurRad="12700" dist="38100" dir="2700000" algn="tl" rotWithShape="0">
                      <a:srgbClr val="5B9BD5">
                        <a:lumMod val="60000"/>
                        <a:lumOff val="40000"/>
                      </a:srgbClr>
                    </a:outerShdw>
                  </a:effectLst>
                  <a:uLnTx/>
                  <a:uFillTx/>
                  <a:latin typeface="UTM Showcard" panose="02040603050506020204" pitchFamily="18" charset="0"/>
                  <a:ea typeface="+mn-ea"/>
                  <a:cs typeface="+mn-cs"/>
                </a:rPr>
                <a:t>K</a:t>
              </a:r>
              <a:r>
                <a:rPr kumimoji="0" lang="en-US" sz="7200" b="1" i="0" u="none" strike="noStrike" kern="1200" cap="none" spc="0" normalizeH="0" baseline="0" noProof="0" dirty="0">
                  <a:ln w="19050">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UTM Showcard" panose="02040603050506020204" pitchFamily="18" charset="0"/>
                  <a:ea typeface="+mn-ea"/>
                  <a:cs typeface="+mn-cs"/>
                </a:rPr>
                <a:t>H</a:t>
              </a:r>
              <a:r>
                <a:rPr kumimoji="0" lang="en-US" sz="7200" b="1" i="0" u="none" strike="noStrike" kern="1200" cap="none" spc="0" normalizeH="0" baseline="0" noProof="0" dirty="0">
                  <a:ln w="19050">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UTM Showcard" panose="02040603050506020204" pitchFamily="18" charset="0"/>
                  <a:ea typeface="+mn-ea"/>
                  <a:cs typeface="+mn-cs"/>
                </a:rPr>
                <a:t>O</a:t>
              </a:r>
              <a:r>
                <a:rPr kumimoji="0" lang="en-US" sz="7200" b="1" i="0" u="none" strike="noStrike" kern="1200" cap="none" spc="0" normalizeH="0" baseline="0" noProof="0" dirty="0">
                  <a:ln w="19050">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UTM Showcard" panose="02040603050506020204" pitchFamily="18" charset="0"/>
                  <a:ea typeface="+mn-ea"/>
                  <a:cs typeface="+mn-cs"/>
                </a:rPr>
                <a:t>Ẻ</a:t>
              </a:r>
              <a:endParaRPr kumimoji="0" lang="en-US" sz="7200" b="1" i="0" u="none" strike="noStrike" kern="1200" cap="none" spc="0" normalizeH="0" baseline="0" noProof="0" dirty="0">
                <a:ln w="19050">
                  <a:solidFill>
                    <a:srgbClr val="002060"/>
                  </a:solidFill>
                  <a:prstDash val="solid"/>
                </a:ln>
                <a:solidFill>
                  <a:srgbClr val="FFCC66"/>
                </a:solidFill>
                <a:effectLst>
                  <a:outerShdw blurRad="12700" dist="38100" dir="2700000" algn="tl" rotWithShape="0">
                    <a:srgbClr val="5B9BD5">
                      <a:lumMod val="60000"/>
                      <a:lumOff val="40000"/>
                    </a:srgbClr>
                  </a:outerShdw>
                </a:effectLst>
                <a:uLnTx/>
                <a:uFillTx/>
                <a:latin typeface="UTM Showcard" panose="02040603050506020204" pitchFamily="18" charset="0"/>
                <a:ea typeface="+mn-ea"/>
                <a:cs typeface="+mn-cs"/>
              </a:endParaRPr>
            </a:p>
          </p:txBody>
        </p:sp>
      </p:grpSp>
    </p:spTree>
    <p:extLst>
      <p:ext uri="{BB962C8B-B14F-4D97-AF65-F5344CB8AC3E}">
        <p14:creationId xmlns:p14="http://schemas.microsoft.com/office/powerpoint/2010/main" val="236731967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77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77000">
                                          <p:cBhvr additive="base">
                                            <p:cTn id="7" dur="1000" fill="hold"/>
                                            <p:tgtEl>
                                              <p:spTgt spid="7"/>
                                            </p:tgtEl>
                                            <p:attrNameLst>
                                              <p:attrName>ppt_x</p:attrName>
                                            </p:attrNameLst>
                                          </p:cBhvr>
                                          <p:tavLst>
                                            <p:tav tm="0">
                                              <p:val>
                                                <p:strVal val="#ppt_x"/>
                                              </p:val>
                                            </p:tav>
                                            <p:tav tm="100000">
                                              <p:val>
                                                <p:strVal val="#ppt_x"/>
                                              </p:val>
                                            </p:tav>
                                          </p:tavLst>
                                        </p:anim>
                                        <p:anim calcmode="lin" valueType="num" p14:bounceEnd="77000">
                                          <p:cBhvr additive="base">
                                            <p:cTn id="8" dur="100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250" fill="hold"/>
                                            <p:tgtEl>
                                              <p:spTgt spid="19"/>
                                            </p:tgtEl>
                                            <p:attrNameLst>
                                              <p:attrName>ppt_w</p:attrName>
                                            </p:attrNameLst>
                                          </p:cBhvr>
                                          <p:tavLst>
                                            <p:tav tm="0">
                                              <p:val>
                                                <p:fltVal val="0"/>
                                              </p:val>
                                            </p:tav>
                                            <p:tav tm="100000">
                                              <p:val>
                                                <p:strVal val="#ppt_w"/>
                                              </p:val>
                                            </p:tav>
                                          </p:tavLst>
                                        </p:anim>
                                        <p:anim calcmode="lin" valueType="num">
                                          <p:cBhvr>
                                            <p:cTn id="13" dur="250" fill="hold"/>
                                            <p:tgtEl>
                                              <p:spTgt spid="19"/>
                                            </p:tgtEl>
                                            <p:attrNameLst>
                                              <p:attrName>ppt_h</p:attrName>
                                            </p:attrNameLst>
                                          </p:cBhvr>
                                          <p:tavLst>
                                            <p:tav tm="0">
                                              <p:val>
                                                <p:fltVal val="0"/>
                                              </p:val>
                                            </p:tav>
                                            <p:tav tm="100000">
                                              <p:val>
                                                <p:strVal val="#ppt_h"/>
                                              </p:val>
                                            </p:tav>
                                          </p:tavLst>
                                        </p:anim>
                                        <p:animEffect transition="in" filter="fade">
                                          <p:cBhvr>
                                            <p:cTn id="14" dur="250"/>
                                            <p:tgtEl>
                                              <p:spTgt spid="19"/>
                                            </p:tgtEl>
                                          </p:cBhvr>
                                        </p:animEffect>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par>
                              <p:cTn id="15" fill="hold">
                                <p:stCondLst>
                                  <p:cond delay="1250"/>
                                </p:stCondLst>
                                <p:childTnLst>
                                  <p:par>
                                    <p:cTn id="16" presetID="6" presetClass="emph" presetSubtype="0" fill="hold" nodeType="afterEffect" p14:presetBounceEnd="98000">
                                      <p:stCondLst>
                                        <p:cond delay="0"/>
                                      </p:stCondLst>
                                      <p:childTnLst>
                                        <p:animScale p14:bounceEnd="98000">
                                          <p:cBhvr>
                                            <p:cTn id="17" dur="2000" fill="hold"/>
                                            <p:tgtEl>
                                              <p:spTgt spid="19"/>
                                            </p:tgtEl>
                                          </p:cBhvr>
                                          <p:by x="101000" y="10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250" fill="hold"/>
                                            <p:tgtEl>
                                              <p:spTgt spid="19"/>
                                            </p:tgtEl>
                                            <p:attrNameLst>
                                              <p:attrName>ppt_w</p:attrName>
                                            </p:attrNameLst>
                                          </p:cBhvr>
                                          <p:tavLst>
                                            <p:tav tm="0">
                                              <p:val>
                                                <p:fltVal val="0"/>
                                              </p:val>
                                            </p:tav>
                                            <p:tav tm="100000">
                                              <p:val>
                                                <p:strVal val="#ppt_w"/>
                                              </p:val>
                                            </p:tav>
                                          </p:tavLst>
                                        </p:anim>
                                        <p:anim calcmode="lin" valueType="num">
                                          <p:cBhvr>
                                            <p:cTn id="13" dur="250" fill="hold"/>
                                            <p:tgtEl>
                                              <p:spTgt spid="19"/>
                                            </p:tgtEl>
                                            <p:attrNameLst>
                                              <p:attrName>ppt_h</p:attrName>
                                            </p:attrNameLst>
                                          </p:cBhvr>
                                          <p:tavLst>
                                            <p:tav tm="0">
                                              <p:val>
                                                <p:fltVal val="0"/>
                                              </p:val>
                                            </p:tav>
                                            <p:tav tm="100000">
                                              <p:val>
                                                <p:strVal val="#ppt_h"/>
                                              </p:val>
                                            </p:tav>
                                          </p:tavLst>
                                        </p:anim>
                                        <p:animEffect transition="in" filter="fade">
                                          <p:cBhvr>
                                            <p:cTn id="14" dur="250"/>
                                            <p:tgtEl>
                                              <p:spTgt spid="19"/>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p:tgtEl>
                                          </p:cMediaNode>
                                        </p:audio>
                                      </p:subTnLst>
                                    </p:cTn>
                                  </p:par>
                                </p:childTnLst>
                              </p:cTn>
                            </p:par>
                            <p:par>
                              <p:cTn id="15" fill="hold">
                                <p:stCondLst>
                                  <p:cond delay="1250"/>
                                </p:stCondLst>
                                <p:childTnLst>
                                  <p:par>
                                    <p:cTn id="16" presetID="6" presetClass="emph" presetSubtype="0" fill="hold" nodeType="afterEffect">
                                      <p:stCondLst>
                                        <p:cond delay="0"/>
                                      </p:stCondLst>
                                      <p:childTnLst>
                                        <p:animScale>
                                          <p:cBhvr>
                                            <p:cTn id="17" dur="2000" fill="hold"/>
                                            <p:tgtEl>
                                              <p:spTgt spid="19"/>
                                            </p:tgtEl>
                                          </p:cBhvr>
                                          <p:by x="101000" y="10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xmlns="" id="{915CB4B3-3B00-EA00-891B-561E2CC7E749}"/>
              </a:ext>
            </a:extLst>
          </p:cNvPr>
          <p:cNvGrpSpPr/>
          <p:nvPr/>
        </p:nvGrpSpPr>
        <p:grpSpPr>
          <a:xfrm>
            <a:off x="290733" y="203983"/>
            <a:ext cx="11610536" cy="6450036"/>
            <a:chOff x="290733" y="203983"/>
            <a:chExt cx="11610536" cy="6450036"/>
          </a:xfrm>
        </p:grpSpPr>
        <p:sp>
          <p:nvSpPr>
            <p:cNvPr id="3" name="Hình chữ nhật: Góc Tròn 2">
              <a:extLst>
                <a:ext uri="{FF2B5EF4-FFF2-40B4-BE49-F238E27FC236}">
                  <a16:creationId xmlns:a16="http://schemas.microsoft.com/office/drawing/2014/main" xmlns="" id="{7106D7FD-90E8-1BC4-08A5-60D069B3BAFC}"/>
                </a:ext>
              </a:extLst>
            </p:cNvPr>
            <p:cNvSpPr/>
            <p:nvPr/>
          </p:nvSpPr>
          <p:spPr>
            <a:xfrm>
              <a:off x="290733" y="203983"/>
              <a:ext cx="11610536" cy="6450036"/>
            </a:xfrm>
            <a:prstGeom prst="roundRect">
              <a:avLst/>
            </a:prstGeom>
            <a:solidFill>
              <a:srgbClr val="FFF7E1"/>
            </a:solidFill>
            <a:ln w="28575">
              <a:solidFill>
                <a:srgbClr val="FF5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ình chữ nhật: Góc Tròn 3">
              <a:extLst>
                <a:ext uri="{FF2B5EF4-FFF2-40B4-BE49-F238E27FC236}">
                  <a16:creationId xmlns:a16="http://schemas.microsoft.com/office/drawing/2014/main" xmlns="" id="{77832336-C854-1F1F-624A-DA4A73EDA128}"/>
                </a:ext>
              </a:extLst>
            </p:cNvPr>
            <p:cNvSpPr/>
            <p:nvPr/>
          </p:nvSpPr>
          <p:spPr>
            <a:xfrm>
              <a:off x="576775" y="422031"/>
              <a:ext cx="11043139" cy="5992837"/>
            </a:xfrm>
            <a:prstGeom prst="roundRect">
              <a:avLst/>
            </a:prstGeom>
            <a:noFill/>
            <a:ln w="28575">
              <a:solidFill>
                <a:srgbClr val="FF5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Hộp Văn bản 10">
            <a:extLst>
              <a:ext uri="{FF2B5EF4-FFF2-40B4-BE49-F238E27FC236}">
                <a16:creationId xmlns:a16="http://schemas.microsoft.com/office/drawing/2014/main" xmlns="" id="{B749D78E-074E-A32B-CB3E-9992FEDF6CA3}"/>
              </a:ext>
            </a:extLst>
          </p:cNvPr>
          <p:cNvSpPr txBox="1"/>
          <p:nvPr/>
        </p:nvSpPr>
        <p:spPr>
          <a:xfrm>
            <a:off x="1726253" y="664536"/>
            <a:ext cx="9444251" cy="1077218"/>
          </a:xfrm>
          <a:prstGeom prst="rect">
            <a:avLst/>
          </a:prstGeom>
          <a:noFill/>
        </p:spPr>
        <p:txBody>
          <a:bodyPr wrap="square">
            <a:spAutoFit/>
          </a:bodyPr>
          <a:lstStyle/>
          <a:p>
            <a:pPr algn="just"/>
            <a:r>
              <a:rPr lang="vi-VN" sz="3200" b="1">
                <a:latin typeface="Calibri" panose="020F0502020204030204" pitchFamily="34" charset="0"/>
                <a:cs typeface="Calibri" panose="020F0502020204030204" pitchFamily="34" charset="0"/>
              </a:rPr>
              <a:t>Nêu những dấu hiệu, nguyên nhân của bệnh thừa cân béo phì.</a:t>
            </a:r>
            <a:endParaRPr lang="en-US" sz="3200" b="1">
              <a:latin typeface="Calibri" panose="020F0502020204030204" pitchFamily="34" charset="0"/>
              <a:cs typeface="Calibri" panose="020F0502020204030204" pitchFamily="34" charset="0"/>
            </a:endParaRPr>
          </a:p>
        </p:txBody>
      </p:sp>
      <p:pic>
        <p:nvPicPr>
          <p:cNvPr id="12" name="Picture 4">
            <a:extLst>
              <a:ext uri="{FF2B5EF4-FFF2-40B4-BE49-F238E27FC236}">
                <a16:creationId xmlns:a16="http://schemas.microsoft.com/office/drawing/2014/main" xmlns="" id="{E46C8786-2899-4B90-A04C-BE64CB2BDE26}"/>
              </a:ext>
            </a:extLst>
          </p:cNvPr>
          <p:cNvPicPr>
            <a:picLocks noChangeAspect="1"/>
          </p:cNvPicPr>
          <p:nvPr/>
        </p:nvPicPr>
        <p:blipFill>
          <a:blip r:embed="rId2"/>
          <a:stretch>
            <a:fillRect/>
          </a:stretch>
        </p:blipFill>
        <p:spPr>
          <a:xfrm>
            <a:off x="1131866" y="546317"/>
            <a:ext cx="615452" cy="774247"/>
          </a:xfrm>
          <a:prstGeom prst="rect">
            <a:avLst/>
          </a:prstGeom>
        </p:spPr>
      </p:pic>
      <p:sp>
        <p:nvSpPr>
          <p:cNvPr id="6" name="Hộp Văn bản 5">
            <a:extLst>
              <a:ext uri="{FF2B5EF4-FFF2-40B4-BE49-F238E27FC236}">
                <a16:creationId xmlns:a16="http://schemas.microsoft.com/office/drawing/2014/main" xmlns="" id="{F718F54C-0F05-4A09-4460-D33F25BC634A}"/>
              </a:ext>
            </a:extLst>
          </p:cNvPr>
          <p:cNvSpPr txBox="1"/>
          <p:nvPr/>
        </p:nvSpPr>
        <p:spPr>
          <a:xfrm>
            <a:off x="2009399" y="3857296"/>
            <a:ext cx="9047587" cy="1077218"/>
          </a:xfrm>
          <a:prstGeom prst="rect">
            <a:avLst/>
          </a:prstGeom>
          <a:noFill/>
        </p:spPr>
        <p:txBody>
          <a:bodyPr wrap="square">
            <a:spAutoFit/>
          </a:bodyPr>
          <a:lstStyle/>
          <a:p>
            <a:pPr algn="just"/>
            <a:r>
              <a:rPr lang="vi-VN" sz="3200" b="1">
                <a:latin typeface="Calibri" panose="020F0502020204030204" pitchFamily="34" charset="0"/>
                <a:cs typeface="Calibri" panose="020F0502020204030204" pitchFamily="34" charset="0"/>
              </a:rPr>
              <a:t>Theo em, bệnh thừa cân béo phì có thể gây ra những hậu quả gì?</a:t>
            </a:r>
            <a:endParaRPr lang="en-US" sz="3200" b="1">
              <a:latin typeface="Calibri" panose="020F0502020204030204" pitchFamily="34" charset="0"/>
              <a:cs typeface="Calibri" panose="020F0502020204030204" pitchFamily="34" charset="0"/>
            </a:endParaRPr>
          </a:p>
        </p:txBody>
      </p:sp>
      <p:pic>
        <p:nvPicPr>
          <p:cNvPr id="7" name="Picture 4">
            <a:extLst>
              <a:ext uri="{FF2B5EF4-FFF2-40B4-BE49-F238E27FC236}">
                <a16:creationId xmlns:a16="http://schemas.microsoft.com/office/drawing/2014/main" xmlns="" id="{B9BBC74E-245A-B8BD-91AA-8FF13F6CEFA0}"/>
              </a:ext>
            </a:extLst>
          </p:cNvPr>
          <p:cNvPicPr>
            <a:picLocks noChangeAspect="1"/>
          </p:cNvPicPr>
          <p:nvPr/>
        </p:nvPicPr>
        <p:blipFill>
          <a:blip r:embed="rId2"/>
          <a:stretch>
            <a:fillRect/>
          </a:stretch>
        </p:blipFill>
        <p:spPr>
          <a:xfrm>
            <a:off x="1394037" y="3824233"/>
            <a:ext cx="615452" cy="774247"/>
          </a:xfrm>
          <a:prstGeom prst="rect">
            <a:avLst/>
          </a:prstGeom>
        </p:spPr>
      </p:pic>
      <p:sp>
        <p:nvSpPr>
          <p:cNvPr id="13" name="Hộp Văn bản 12">
            <a:extLst>
              <a:ext uri="{FF2B5EF4-FFF2-40B4-BE49-F238E27FC236}">
                <a16:creationId xmlns:a16="http://schemas.microsoft.com/office/drawing/2014/main" xmlns="" id="{EA290DD5-F9D9-622D-F427-9F7A4ED905B4}"/>
              </a:ext>
            </a:extLst>
          </p:cNvPr>
          <p:cNvSpPr txBox="1"/>
          <p:nvPr/>
        </p:nvSpPr>
        <p:spPr>
          <a:xfrm>
            <a:off x="1686093" y="1741754"/>
            <a:ext cx="9514742" cy="1015663"/>
          </a:xfrm>
          <a:prstGeom prst="rect">
            <a:avLst/>
          </a:prstGeom>
          <a:noFill/>
        </p:spPr>
        <p:txBody>
          <a:bodyPr wrap="square">
            <a:spAutoFit/>
          </a:bodyPr>
          <a:lstStyle/>
          <a:p>
            <a:pPr algn="just"/>
            <a:r>
              <a:rPr lang="vi-VN" sz="3000" i="1" u="sng">
                <a:latin typeface="Calibri" panose="020F0502020204030204" pitchFamily="34" charset="0"/>
                <a:cs typeface="Calibri" panose="020F0502020204030204" pitchFamily="34" charset="0"/>
              </a:rPr>
              <a:t>Dấu hiệu</a:t>
            </a:r>
            <a:r>
              <a:rPr lang="vi-VN" sz="3000">
                <a:latin typeface="Calibri" panose="020F0502020204030204" pitchFamily="34" charset="0"/>
                <a:cs typeface="Calibri" panose="020F0502020204030204" pitchFamily="34" charset="0"/>
              </a:rPr>
              <a:t>: cân nặng vượt mức trung bình của độ tuổi, mỡ được tích tụ nhiều ở các phần cơ thể như bụng, đùi, eo,...</a:t>
            </a:r>
            <a:endParaRPr lang="en-US" sz="3000">
              <a:latin typeface="Calibri" panose="020F0502020204030204" pitchFamily="34" charset="0"/>
              <a:cs typeface="Calibri" panose="020F0502020204030204" pitchFamily="34" charset="0"/>
            </a:endParaRPr>
          </a:p>
        </p:txBody>
      </p:sp>
      <p:pic>
        <p:nvPicPr>
          <p:cNvPr id="15" name="Picture 17">
            <a:extLst>
              <a:ext uri="{FF2B5EF4-FFF2-40B4-BE49-F238E27FC236}">
                <a16:creationId xmlns:a16="http://schemas.microsoft.com/office/drawing/2014/main" xmlns="" id="{B40D97F1-3860-7651-B60D-90BDABECE79E}"/>
              </a:ext>
            </a:extLst>
          </p:cNvPr>
          <p:cNvPicPr>
            <a:picLocks noChangeAspect="1"/>
          </p:cNvPicPr>
          <p:nvPr/>
        </p:nvPicPr>
        <p:blipFill>
          <a:blip r:embed="rId3"/>
          <a:stretch>
            <a:fillRect/>
          </a:stretch>
        </p:blipFill>
        <p:spPr>
          <a:xfrm rot="20229500" flipH="1">
            <a:off x="1003080" y="1656984"/>
            <a:ext cx="605635" cy="605635"/>
          </a:xfrm>
          <a:prstGeom prst="rect">
            <a:avLst/>
          </a:prstGeom>
        </p:spPr>
      </p:pic>
      <p:sp>
        <p:nvSpPr>
          <p:cNvPr id="19" name="Hộp Văn bản 18">
            <a:extLst>
              <a:ext uri="{FF2B5EF4-FFF2-40B4-BE49-F238E27FC236}">
                <a16:creationId xmlns:a16="http://schemas.microsoft.com/office/drawing/2014/main" xmlns="" id="{42199394-EB85-8951-0F02-3536D908FB26}"/>
              </a:ext>
            </a:extLst>
          </p:cNvPr>
          <p:cNvSpPr txBox="1"/>
          <p:nvPr/>
        </p:nvSpPr>
        <p:spPr>
          <a:xfrm>
            <a:off x="1655762" y="2768068"/>
            <a:ext cx="9514742" cy="1015663"/>
          </a:xfrm>
          <a:prstGeom prst="rect">
            <a:avLst/>
          </a:prstGeom>
          <a:noFill/>
        </p:spPr>
        <p:txBody>
          <a:bodyPr wrap="square">
            <a:spAutoFit/>
          </a:bodyPr>
          <a:lstStyle/>
          <a:p>
            <a:pPr algn="just"/>
            <a:r>
              <a:rPr lang="vi-VN" sz="3000" i="1" u="sng">
                <a:latin typeface="Calibri" panose="020F0502020204030204" pitchFamily="34" charset="0"/>
                <a:cs typeface="Calibri" panose="020F0502020204030204" pitchFamily="34" charset="0"/>
              </a:rPr>
              <a:t>Nguyên nhân</a:t>
            </a:r>
            <a:r>
              <a:rPr lang="vi-VN" sz="3000">
                <a:latin typeface="Calibri" panose="020F0502020204030204" pitchFamily="34" charset="0"/>
                <a:cs typeface="Calibri" panose="020F0502020204030204" pitchFamily="34" charset="0"/>
              </a:rPr>
              <a:t>: ăn quá nhiều chất bột đường, chất béo; ăn ít rau củ, quả và ít vận động tích tụ chất béo trong cơ thể.</a:t>
            </a:r>
            <a:endParaRPr lang="en-US" sz="3000">
              <a:latin typeface="Calibri" panose="020F0502020204030204" pitchFamily="34" charset="0"/>
              <a:cs typeface="Calibri" panose="020F0502020204030204" pitchFamily="34" charset="0"/>
            </a:endParaRPr>
          </a:p>
        </p:txBody>
      </p:sp>
      <p:pic>
        <p:nvPicPr>
          <p:cNvPr id="20" name="Picture 17">
            <a:extLst>
              <a:ext uri="{FF2B5EF4-FFF2-40B4-BE49-F238E27FC236}">
                <a16:creationId xmlns:a16="http://schemas.microsoft.com/office/drawing/2014/main" xmlns="" id="{02960F59-AD03-7C90-F959-FE3A30D2DE28}"/>
              </a:ext>
            </a:extLst>
          </p:cNvPr>
          <p:cNvPicPr>
            <a:picLocks noChangeAspect="1"/>
          </p:cNvPicPr>
          <p:nvPr/>
        </p:nvPicPr>
        <p:blipFill>
          <a:blip r:embed="rId3"/>
          <a:stretch>
            <a:fillRect/>
          </a:stretch>
        </p:blipFill>
        <p:spPr>
          <a:xfrm rot="20229500" flipH="1">
            <a:off x="972749" y="2683298"/>
            <a:ext cx="605635" cy="605635"/>
          </a:xfrm>
          <a:prstGeom prst="rect">
            <a:avLst/>
          </a:prstGeom>
        </p:spPr>
      </p:pic>
      <p:sp>
        <p:nvSpPr>
          <p:cNvPr id="21" name="Hộp Văn bản 20">
            <a:extLst>
              <a:ext uri="{FF2B5EF4-FFF2-40B4-BE49-F238E27FC236}">
                <a16:creationId xmlns:a16="http://schemas.microsoft.com/office/drawing/2014/main" xmlns="" id="{DFFC78F3-BA6F-A6D0-74A4-670CFEA0E2D6}"/>
              </a:ext>
            </a:extLst>
          </p:cNvPr>
          <p:cNvSpPr txBox="1"/>
          <p:nvPr/>
        </p:nvSpPr>
        <p:spPr>
          <a:xfrm>
            <a:off x="1655762" y="4996822"/>
            <a:ext cx="9514742" cy="1015663"/>
          </a:xfrm>
          <a:prstGeom prst="rect">
            <a:avLst/>
          </a:prstGeom>
          <a:noFill/>
        </p:spPr>
        <p:txBody>
          <a:bodyPr wrap="square">
            <a:spAutoFit/>
          </a:bodyPr>
          <a:lstStyle/>
          <a:p>
            <a:pPr algn="just"/>
            <a:r>
              <a:rPr lang="vi-VN" sz="3000" i="1" u="sng">
                <a:latin typeface="Calibri" panose="020F0502020204030204" pitchFamily="34" charset="0"/>
                <a:cs typeface="Calibri" panose="020F0502020204030204" pitchFamily="34" charset="0"/>
              </a:rPr>
              <a:t>Hậu quả</a:t>
            </a:r>
            <a:r>
              <a:rPr lang="vi-VN" sz="3000">
                <a:latin typeface="Calibri" panose="020F0502020204030204" pitchFamily="34" charset="0"/>
                <a:cs typeface="Calibri" panose="020F0502020204030204" pitchFamily="34" charset="0"/>
              </a:rPr>
              <a:t>: ảnh hưởng sức khỏe, khó hoạt động, gây ra nhiều bệnh nguy hiểm như tim mạch, cao huyết áp, ung thư,...</a:t>
            </a:r>
          </a:p>
        </p:txBody>
      </p:sp>
      <p:pic>
        <p:nvPicPr>
          <p:cNvPr id="22" name="Picture 17">
            <a:extLst>
              <a:ext uri="{FF2B5EF4-FFF2-40B4-BE49-F238E27FC236}">
                <a16:creationId xmlns:a16="http://schemas.microsoft.com/office/drawing/2014/main" xmlns="" id="{EB5EAC3D-F6E2-7D74-7B67-5723759DF48A}"/>
              </a:ext>
            </a:extLst>
          </p:cNvPr>
          <p:cNvPicPr>
            <a:picLocks noChangeAspect="1"/>
          </p:cNvPicPr>
          <p:nvPr/>
        </p:nvPicPr>
        <p:blipFill>
          <a:blip r:embed="rId3"/>
          <a:stretch>
            <a:fillRect/>
          </a:stretch>
        </p:blipFill>
        <p:spPr>
          <a:xfrm rot="20229500" flipH="1">
            <a:off x="972749" y="4912052"/>
            <a:ext cx="605635" cy="605635"/>
          </a:xfrm>
          <a:prstGeom prst="rect">
            <a:avLst/>
          </a:prstGeom>
        </p:spPr>
      </p:pic>
    </p:spTree>
    <p:extLst>
      <p:ext uri="{BB962C8B-B14F-4D97-AF65-F5344CB8AC3E}">
        <p14:creationId xmlns:p14="http://schemas.microsoft.com/office/powerpoint/2010/main" val="40699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fill="hold"/>
                                        <p:tgtEl>
                                          <p:spTgt spid="15"/>
                                        </p:tgtEl>
                                        <p:attrNameLst>
                                          <p:attrName>ppt_x</p:attrName>
                                        </p:attrNameLst>
                                      </p:cBhvr>
                                      <p:tavLst>
                                        <p:tav tm="0">
                                          <p:val>
                                            <p:strVal val="#ppt_x"/>
                                          </p:val>
                                        </p:tav>
                                        <p:tav tm="100000">
                                          <p:val>
                                            <p:strVal val="#ppt_x"/>
                                          </p:val>
                                        </p:tav>
                                      </p:tavLst>
                                    </p:anim>
                                    <p:anim calcmode="lin" valueType="num">
                                      <p:cBhvr additive="base">
                                        <p:cTn id="1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par>
                                <p:cTn id="17" presetID="2" presetClass="entr" presetSubtype="4"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par>
                                <p:cTn id="26" presetID="2" presetClass="entr" presetSubtype="4"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ppt_x"/>
                                          </p:val>
                                        </p:tav>
                                        <p:tav tm="100000">
                                          <p:val>
                                            <p:strVal val="#ppt_x"/>
                                          </p:val>
                                        </p:tav>
                                      </p:tavLst>
                                    </p:anim>
                                    <p:anim calcmode="lin" valueType="num">
                                      <p:cBhvr additive="base">
                                        <p:cTn id="2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ình chữ nhật: Góc Tròn 4">
            <a:extLst>
              <a:ext uri="{FF2B5EF4-FFF2-40B4-BE49-F238E27FC236}">
                <a16:creationId xmlns:a16="http://schemas.microsoft.com/office/drawing/2014/main" xmlns="" id="{DDD39F73-9185-C7F3-415A-93C56067B594}"/>
              </a:ext>
            </a:extLst>
          </p:cNvPr>
          <p:cNvSpPr/>
          <p:nvPr/>
        </p:nvSpPr>
        <p:spPr>
          <a:xfrm>
            <a:off x="289570" y="3603009"/>
            <a:ext cx="11290852" cy="3143095"/>
          </a:xfrm>
          <a:prstGeom prst="roundRect">
            <a:avLst/>
          </a:prstGeom>
          <a:solidFill>
            <a:srgbClr val="FFF6D9"/>
          </a:solidFill>
          <a:ln w="57150">
            <a:solidFill>
              <a:srgbClr val="FFC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ộp Văn bản 7">
            <a:extLst>
              <a:ext uri="{FF2B5EF4-FFF2-40B4-BE49-F238E27FC236}">
                <a16:creationId xmlns:a16="http://schemas.microsoft.com/office/drawing/2014/main" xmlns="" id="{D917A6BB-6894-0AE8-ADE2-72AF360ADE67}"/>
              </a:ext>
            </a:extLst>
          </p:cNvPr>
          <p:cNvSpPr txBox="1"/>
          <p:nvPr/>
        </p:nvSpPr>
        <p:spPr>
          <a:xfrm>
            <a:off x="532487" y="3651062"/>
            <a:ext cx="10805018" cy="3046988"/>
          </a:xfrm>
          <a:prstGeom prst="rect">
            <a:avLst/>
          </a:prstGeom>
          <a:noFill/>
        </p:spPr>
        <p:txBody>
          <a:bodyPr wrap="square">
            <a:spAutoFit/>
          </a:bodyPr>
          <a:lstStyle/>
          <a:p>
            <a:pPr algn="just"/>
            <a:r>
              <a:rPr lang="vi-VN" sz="3200">
                <a:latin typeface="Calibri" panose="020F0502020204030204" pitchFamily="34" charset="0"/>
                <a:cs typeface="Calibri" panose="020F0502020204030204" pitchFamily="34" charset="0"/>
              </a:rPr>
              <a:t>Nếu chúng ta ăn quá nhiều nhưng lại ít vận động thì mỡ trong cơ thể sẽ tích tụ ngày càng nhiều, gây nên bệnh béo phì. Ngoài ra, bệnh béo phì còn do yếu tố di truyền trong gia đình: nếu cha hoặc mẹ hoặc cả hai đều béo phì thì nguy cơ con cái bị thừa cân sẽ rất cao,... Người thừa cân, béo phì có nguy cơ mắc bệnh về tim mạch, tiểu đường, huyết áp cao, ung thư,...</a:t>
            </a:r>
            <a:endParaRPr lang="en-US" sz="3200">
              <a:latin typeface="Calibri" panose="020F0502020204030204" pitchFamily="34" charset="0"/>
              <a:cs typeface="Calibri" panose="020F0502020204030204" pitchFamily="34" charset="0"/>
            </a:endParaRPr>
          </a:p>
        </p:txBody>
      </p:sp>
      <p:grpSp>
        <p:nvGrpSpPr>
          <p:cNvPr id="9" name="Nhóm 8">
            <a:extLst>
              <a:ext uri="{FF2B5EF4-FFF2-40B4-BE49-F238E27FC236}">
                <a16:creationId xmlns:a16="http://schemas.microsoft.com/office/drawing/2014/main" xmlns="" id="{8F50FEEA-9F5C-D449-791B-FFC31CE80CC2}"/>
              </a:ext>
            </a:extLst>
          </p:cNvPr>
          <p:cNvGrpSpPr/>
          <p:nvPr/>
        </p:nvGrpSpPr>
        <p:grpSpPr>
          <a:xfrm>
            <a:off x="611578" y="1267758"/>
            <a:ext cx="10805018" cy="3480236"/>
            <a:chOff x="963561" y="1632656"/>
            <a:chExt cx="10264877" cy="2172427"/>
          </a:xfrm>
        </p:grpSpPr>
        <p:sp>
          <p:nvSpPr>
            <p:cNvPr id="10" name="TextBox 67">
              <a:extLst>
                <a:ext uri="{FF2B5EF4-FFF2-40B4-BE49-F238E27FC236}">
                  <a16:creationId xmlns:a16="http://schemas.microsoft.com/office/drawing/2014/main" xmlns="" id="{393F11F4-4771-686B-3B04-8C5F325B70B4}"/>
                </a:ext>
              </a:extLst>
            </p:cNvPr>
            <p:cNvSpPr txBox="1"/>
            <p:nvPr/>
          </p:nvSpPr>
          <p:spPr>
            <a:xfrm>
              <a:off x="963561" y="1653702"/>
              <a:ext cx="10264877" cy="2151381"/>
            </a:xfrm>
            <a:prstGeom prst="rect">
              <a:avLst/>
            </a:prstGeom>
            <a:noFill/>
          </p:spPr>
          <p:txBody>
            <a:bodyPr wrap="square" rtlCol="0">
              <a:prstTxWarp prst="textArchUp">
                <a:avLst/>
              </a:prstTxWarp>
              <a:spAutoFit/>
            </a:bodyPr>
            <a:lstStyle/>
            <a:p>
              <a:pPr algn="ctr"/>
              <a:r>
                <a:rPr lang="vi-VN" sz="11000" b="1">
                  <a:ln w="190500">
                    <a:solidFill>
                      <a:schemeClr val="bg1"/>
                    </a:solidFill>
                    <a:prstDash val="solid"/>
                  </a:ln>
                  <a:solidFill>
                    <a:schemeClr val="bg1"/>
                  </a:solidFill>
                  <a:effectLst>
                    <a:outerShdw dist="38100" dir="2700000" algn="tl" rotWithShape="0">
                      <a:schemeClr val="accent2">
                        <a:lumMod val="40000"/>
                        <a:lumOff val="60000"/>
                      </a:schemeClr>
                    </a:outerShdw>
                  </a:effectLst>
                  <a:latin typeface="iCiel Pony" panose="02000000000000000000" pitchFamily="2" charset="0"/>
                  <a:ea typeface="LNTH-LuoLuoNotangYuanTi 1" pitchFamily="2" charset="-128"/>
                  <a:cs typeface="LNTH-LuoLuoNotangYuanTi 1" pitchFamily="2" charset="-128"/>
                </a:rPr>
                <a:t>KẾT LUẬN</a:t>
              </a:r>
            </a:p>
          </p:txBody>
        </p:sp>
        <p:sp>
          <p:nvSpPr>
            <p:cNvPr id="14" name="TextBox 67">
              <a:extLst>
                <a:ext uri="{FF2B5EF4-FFF2-40B4-BE49-F238E27FC236}">
                  <a16:creationId xmlns:a16="http://schemas.microsoft.com/office/drawing/2014/main" xmlns="" id="{06CFDE1F-3EE7-AD1A-8971-6567111C571A}"/>
                </a:ext>
              </a:extLst>
            </p:cNvPr>
            <p:cNvSpPr txBox="1"/>
            <p:nvPr/>
          </p:nvSpPr>
          <p:spPr>
            <a:xfrm>
              <a:off x="963561" y="1632656"/>
              <a:ext cx="10264877" cy="2151381"/>
            </a:xfrm>
            <a:prstGeom prst="rect">
              <a:avLst/>
            </a:prstGeom>
            <a:noFill/>
          </p:spPr>
          <p:txBody>
            <a:bodyPr wrap="square" rtlCol="0">
              <a:prstTxWarp prst="textArchUp">
                <a:avLst/>
              </a:prstTxWarp>
              <a:spAutoFit/>
            </a:bodyPr>
            <a:lstStyle/>
            <a:p>
              <a:pPr algn="ctr"/>
              <a:r>
                <a:rPr lang="en-US" sz="11000" b="1">
                  <a:ln w="19050">
                    <a:solidFill>
                      <a:srgbClr val="002060"/>
                    </a:solidFill>
                    <a:prstDash val="solid"/>
                  </a:ln>
                  <a:solidFill>
                    <a:srgbClr val="CC99FF"/>
                  </a:solidFill>
                  <a:effectLst>
                    <a:outerShdw dist="38100" dir="2700000" algn="tl" rotWithShape="0">
                      <a:schemeClr val="accent2">
                        <a:lumMod val="40000"/>
                        <a:lumOff val="60000"/>
                      </a:schemeClr>
                    </a:outerShdw>
                  </a:effectLst>
                  <a:latin typeface="iCiel Pony" panose="02000000000000000000" pitchFamily="2" charset="0"/>
                  <a:ea typeface="LNTH-LuoLuoNotangYuanTi 1" pitchFamily="2" charset="-128"/>
                  <a:cs typeface="LNTH-LuoLuoNotangYuanTi 1" pitchFamily="2" charset="-128"/>
                </a:rPr>
                <a:t>K</a:t>
              </a:r>
              <a:r>
                <a:rPr lang="en-US" sz="11000" b="1">
                  <a:ln w="19050">
                    <a:solidFill>
                      <a:srgbClr val="002060"/>
                    </a:solidFill>
                    <a:prstDash val="solid"/>
                  </a:ln>
                  <a:solidFill>
                    <a:srgbClr val="FFFF99"/>
                  </a:solidFill>
                  <a:effectLst>
                    <a:outerShdw dist="38100" dir="2700000" algn="tl" rotWithShape="0">
                      <a:schemeClr val="accent2">
                        <a:lumMod val="40000"/>
                        <a:lumOff val="60000"/>
                      </a:schemeClr>
                    </a:outerShdw>
                  </a:effectLst>
                  <a:latin typeface="iCiel Pony" panose="02000000000000000000" pitchFamily="2" charset="0"/>
                  <a:ea typeface="LNTH-LuoLuoNotangYuanTi 1" pitchFamily="2" charset="-128"/>
                  <a:cs typeface="LNTH-LuoLuoNotangYuanTi 1" pitchFamily="2" charset="-128"/>
                </a:rPr>
                <a:t>Ế</a:t>
              </a:r>
              <a:r>
                <a:rPr lang="en-US" sz="11000" b="1">
                  <a:ln w="19050">
                    <a:solidFill>
                      <a:srgbClr val="002060"/>
                    </a:solidFill>
                    <a:prstDash val="solid"/>
                  </a:ln>
                  <a:solidFill>
                    <a:srgbClr val="99FF99"/>
                  </a:solidFill>
                  <a:effectLst>
                    <a:outerShdw dist="38100" dir="2700000" algn="tl" rotWithShape="0">
                      <a:schemeClr val="accent2">
                        <a:lumMod val="40000"/>
                        <a:lumOff val="60000"/>
                      </a:schemeClr>
                    </a:outerShdw>
                  </a:effectLst>
                  <a:latin typeface="iCiel Pony" panose="02000000000000000000" pitchFamily="2" charset="0"/>
                  <a:ea typeface="LNTH-LuoLuoNotangYuanTi 1" pitchFamily="2" charset="-128"/>
                  <a:cs typeface="LNTH-LuoLuoNotangYuanTi 1" pitchFamily="2" charset="-128"/>
                </a:rPr>
                <a:t>T </a:t>
              </a:r>
              <a:r>
                <a:rPr lang="en-US" sz="11000" b="1">
                  <a:ln w="19050">
                    <a:solidFill>
                      <a:srgbClr val="002060"/>
                    </a:solidFill>
                    <a:prstDash val="solid"/>
                  </a:ln>
                  <a:solidFill>
                    <a:srgbClr val="66FFFF"/>
                  </a:solidFill>
                  <a:effectLst>
                    <a:outerShdw dist="38100" dir="2700000" algn="tl" rotWithShape="0">
                      <a:schemeClr val="accent2">
                        <a:lumMod val="40000"/>
                        <a:lumOff val="60000"/>
                      </a:schemeClr>
                    </a:outerShdw>
                  </a:effectLst>
                  <a:latin typeface="iCiel Pony" panose="02000000000000000000" pitchFamily="2" charset="0"/>
                  <a:ea typeface="LNTH-LuoLuoNotangYuanTi 1" pitchFamily="2" charset="-128"/>
                  <a:cs typeface="LNTH-LuoLuoNotangYuanTi 1" pitchFamily="2" charset="-128"/>
                </a:rPr>
                <a:t>L</a:t>
              </a:r>
              <a:r>
                <a:rPr lang="en-US" sz="11000" b="1">
                  <a:ln w="19050">
                    <a:solidFill>
                      <a:srgbClr val="002060"/>
                    </a:solidFill>
                    <a:prstDash val="solid"/>
                  </a:ln>
                  <a:solidFill>
                    <a:srgbClr val="FF7C80"/>
                  </a:solidFill>
                  <a:effectLst>
                    <a:outerShdw dist="38100" dir="2700000" algn="tl" rotWithShape="0">
                      <a:schemeClr val="accent2">
                        <a:lumMod val="40000"/>
                        <a:lumOff val="60000"/>
                      </a:schemeClr>
                    </a:outerShdw>
                  </a:effectLst>
                  <a:latin typeface="iCiel Pony" panose="02000000000000000000" pitchFamily="2" charset="0"/>
                  <a:ea typeface="LNTH-LuoLuoNotangYuanTi 1" pitchFamily="2" charset="-128"/>
                  <a:cs typeface="LNTH-LuoLuoNotangYuanTi 1" pitchFamily="2" charset="-128"/>
                </a:rPr>
                <a:t>U</a:t>
              </a:r>
              <a:r>
                <a:rPr lang="en-US" sz="11000" b="1">
                  <a:ln w="19050">
                    <a:solidFill>
                      <a:srgbClr val="002060"/>
                    </a:solidFill>
                    <a:prstDash val="solid"/>
                  </a:ln>
                  <a:solidFill>
                    <a:srgbClr val="CC99FF"/>
                  </a:solidFill>
                  <a:effectLst>
                    <a:outerShdw dist="38100" dir="2700000" algn="tl" rotWithShape="0">
                      <a:schemeClr val="accent2">
                        <a:lumMod val="40000"/>
                        <a:lumOff val="60000"/>
                      </a:schemeClr>
                    </a:outerShdw>
                  </a:effectLst>
                  <a:latin typeface="iCiel Pony" panose="02000000000000000000" pitchFamily="2" charset="0"/>
                  <a:ea typeface="LNTH-LuoLuoNotangYuanTi 1" pitchFamily="2" charset="-128"/>
                  <a:cs typeface="LNTH-LuoLuoNotangYuanTi 1" pitchFamily="2" charset="-128"/>
                </a:rPr>
                <a:t>Ậ</a:t>
              </a:r>
              <a:r>
                <a:rPr lang="en-US" sz="11000" b="1">
                  <a:ln w="19050">
                    <a:solidFill>
                      <a:srgbClr val="002060"/>
                    </a:solidFill>
                    <a:prstDash val="solid"/>
                  </a:ln>
                  <a:solidFill>
                    <a:srgbClr val="FFFF99"/>
                  </a:solidFill>
                  <a:effectLst>
                    <a:outerShdw dist="38100" dir="2700000" algn="tl" rotWithShape="0">
                      <a:schemeClr val="accent2">
                        <a:lumMod val="40000"/>
                        <a:lumOff val="60000"/>
                      </a:schemeClr>
                    </a:outerShdw>
                  </a:effectLst>
                  <a:latin typeface="iCiel Pony" panose="02000000000000000000" pitchFamily="2" charset="0"/>
                  <a:ea typeface="LNTH-LuoLuoNotangYuanTi 1" pitchFamily="2" charset="-128"/>
                  <a:cs typeface="LNTH-LuoLuoNotangYuanTi 1" pitchFamily="2" charset="-128"/>
                </a:rPr>
                <a:t>N</a:t>
              </a:r>
              <a:endParaRPr lang="en-US" sz="11000" b="1" dirty="0">
                <a:ln w="19050">
                  <a:solidFill>
                    <a:srgbClr val="002060"/>
                  </a:solidFill>
                  <a:prstDash val="solid"/>
                </a:ln>
                <a:solidFill>
                  <a:srgbClr val="CC99FF"/>
                </a:solidFill>
                <a:effectLst>
                  <a:outerShdw dist="38100" dir="2700000" algn="tl" rotWithShape="0">
                    <a:schemeClr val="accent2">
                      <a:lumMod val="40000"/>
                      <a:lumOff val="60000"/>
                    </a:schemeClr>
                  </a:outerShdw>
                </a:effectLst>
                <a:latin typeface="iCiel Pony" panose="02000000000000000000" pitchFamily="2" charset="0"/>
                <a:ea typeface="LNTH-LuoLuoNotangYuanTi 1" pitchFamily="2" charset="-128"/>
                <a:cs typeface="LNTH-LuoLuoNotangYuanTi 1" pitchFamily="2" charset="-128"/>
              </a:endParaRPr>
            </a:p>
          </p:txBody>
        </p:sp>
      </p:grpSp>
    </p:spTree>
    <p:extLst>
      <p:ext uri="{BB962C8B-B14F-4D97-AF65-F5344CB8AC3E}">
        <p14:creationId xmlns:p14="http://schemas.microsoft.com/office/powerpoint/2010/main" val="348443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9">
            <a:extLst>
              <a:ext uri="{FF2B5EF4-FFF2-40B4-BE49-F238E27FC236}">
                <a16:creationId xmlns:a16="http://schemas.microsoft.com/office/drawing/2014/main" xmlns="" id="{5B684321-9C84-AD9A-1DE9-14B8B2631F1F}"/>
              </a:ext>
            </a:extLst>
          </p:cNvPr>
          <p:cNvGrpSpPr/>
          <p:nvPr/>
        </p:nvGrpSpPr>
        <p:grpSpPr>
          <a:xfrm flipH="1">
            <a:off x="0" y="2689733"/>
            <a:ext cx="12137202" cy="2135946"/>
            <a:chOff x="-2429544" y="794760"/>
            <a:chExt cx="17172861" cy="2135946"/>
          </a:xfrm>
        </p:grpSpPr>
        <p:sp>
          <p:nvSpPr>
            <p:cNvPr id="8" name="Hộp Văn bản 7">
              <a:extLst>
                <a:ext uri="{FF2B5EF4-FFF2-40B4-BE49-F238E27FC236}">
                  <a16:creationId xmlns:a16="http://schemas.microsoft.com/office/drawing/2014/main" xmlns="" id="{AD35BD8B-83D2-AFAF-0B5D-AAB267FE1AE9}"/>
                </a:ext>
              </a:extLst>
            </p:cNvPr>
            <p:cNvSpPr txBox="1"/>
            <p:nvPr/>
          </p:nvSpPr>
          <p:spPr>
            <a:xfrm>
              <a:off x="-2429544" y="807048"/>
              <a:ext cx="17172483" cy="2123658"/>
            </a:xfrm>
            <a:prstGeom prst="rect">
              <a:avLst/>
            </a:prstGeom>
            <a:noFill/>
          </p:spPr>
          <p:txBody>
            <a:bodyPr wrap="square">
              <a:spAutoFit/>
            </a:bodyPr>
            <a:lstStyle/>
            <a:p>
              <a:pPr algn="ctr"/>
              <a:r>
                <a:rPr lang="vi-VN" sz="6600">
                  <a:ln w="190500">
                    <a:solidFill>
                      <a:schemeClr val="bg1"/>
                    </a:solidFill>
                  </a:ln>
                  <a:solidFill>
                    <a:srgbClr val="FF85FF"/>
                  </a:solidFill>
                  <a:latin typeface="iCiel Pony" panose="02000000000000000000" pitchFamily="2" charset="-93"/>
                </a:rPr>
                <a:t>Một số bệnh do thiếu chất dinh dưỡng</a:t>
              </a:r>
            </a:p>
          </p:txBody>
        </p:sp>
        <p:sp>
          <p:nvSpPr>
            <p:cNvPr id="9" name="Hộp Văn bản 8">
              <a:extLst>
                <a:ext uri="{FF2B5EF4-FFF2-40B4-BE49-F238E27FC236}">
                  <a16:creationId xmlns:a16="http://schemas.microsoft.com/office/drawing/2014/main" xmlns="" id="{4819D046-912F-10F3-BFF7-039A5DB6DD61}"/>
                </a:ext>
              </a:extLst>
            </p:cNvPr>
            <p:cNvSpPr txBox="1"/>
            <p:nvPr/>
          </p:nvSpPr>
          <p:spPr>
            <a:xfrm>
              <a:off x="-2429169" y="794760"/>
              <a:ext cx="17172486" cy="2123658"/>
            </a:xfrm>
            <a:prstGeom prst="rect">
              <a:avLst/>
            </a:prstGeom>
            <a:noFill/>
          </p:spPr>
          <p:txBody>
            <a:bodyPr wrap="square">
              <a:spAutoFit/>
            </a:bodyPr>
            <a:lstStyle/>
            <a:p>
              <a:pPr algn="ctr"/>
              <a:r>
                <a:rPr lang="vi-VN" sz="6600" dirty="0" err="1">
                  <a:ln w="28575">
                    <a:solidFill>
                      <a:schemeClr val="tx1"/>
                    </a:solidFill>
                  </a:ln>
                  <a:solidFill>
                    <a:srgbClr val="FFFF00"/>
                  </a:solidFill>
                  <a:latin typeface="iCiel Pony" panose="02000000000000000000" pitchFamily="2" charset="-93"/>
                </a:rPr>
                <a:t>Một</a:t>
              </a:r>
              <a:r>
                <a:rPr lang="vi-VN" sz="6600" dirty="0">
                  <a:ln w="28575">
                    <a:solidFill>
                      <a:schemeClr val="tx1"/>
                    </a:solidFill>
                  </a:ln>
                  <a:solidFill>
                    <a:srgbClr val="FFFF00"/>
                  </a:solidFill>
                  <a:latin typeface="iCiel Pony" panose="02000000000000000000" pitchFamily="2" charset="-93"/>
                </a:rPr>
                <a:t> </a:t>
              </a:r>
              <a:r>
                <a:rPr lang="vi-VN" sz="6600" dirty="0" err="1">
                  <a:ln w="28575">
                    <a:solidFill>
                      <a:schemeClr val="tx1"/>
                    </a:solidFill>
                  </a:ln>
                  <a:solidFill>
                    <a:srgbClr val="FFFF00"/>
                  </a:solidFill>
                  <a:latin typeface="iCiel Pony" panose="02000000000000000000" pitchFamily="2" charset="-93"/>
                </a:rPr>
                <a:t>số</a:t>
              </a:r>
              <a:r>
                <a:rPr lang="vi-VN" sz="6600" dirty="0">
                  <a:ln w="28575">
                    <a:solidFill>
                      <a:schemeClr val="tx1"/>
                    </a:solidFill>
                  </a:ln>
                  <a:solidFill>
                    <a:srgbClr val="FFFF00"/>
                  </a:solidFill>
                  <a:latin typeface="iCiel Pony" panose="02000000000000000000" pitchFamily="2" charset="-93"/>
                </a:rPr>
                <a:t> </a:t>
              </a:r>
              <a:r>
                <a:rPr lang="vi-VN" sz="6600" dirty="0" err="1">
                  <a:ln w="28575">
                    <a:solidFill>
                      <a:schemeClr val="tx1"/>
                    </a:solidFill>
                  </a:ln>
                  <a:solidFill>
                    <a:srgbClr val="FFFF00"/>
                  </a:solidFill>
                  <a:latin typeface="iCiel Pony" panose="02000000000000000000" pitchFamily="2" charset="-93"/>
                </a:rPr>
                <a:t>bệnh</a:t>
              </a:r>
              <a:r>
                <a:rPr lang="vi-VN" sz="6600" dirty="0">
                  <a:ln w="28575">
                    <a:solidFill>
                      <a:schemeClr val="tx1"/>
                    </a:solidFill>
                  </a:ln>
                  <a:solidFill>
                    <a:srgbClr val="FFFF00"/>
                  </a:solidFill>
                  <a:latin typeface="iCiel Pony" panose="02000000000000000000" pitchFamily="2" charset="-93"/>
                </a:rPr>
                <a:t> do </a:t>
              </a:r>
              <a:r>
                <a:rPr lang="vi-VN" sz="6600" dirty="0" err="1">
                  <a:ln w="28575">
                    <a:solidFill>
                      <a:schemeClr val="tx1"/>
                    </a:solidFill>
                  </a:ln>
                  <a:solidFill>
                    <a:srgbClr val="FFFF00"/>
                  </a:solidFill>
                  <a:latin typeface="iCiel Pony" panose="02000000000000000000" pitchFamily="2" charset="-93"/>
                </a:rPr>
                <a:t>thiếu</a:t>
              </a:r>
              <a:r>
                <a:rPr lang="vi-VN" sz="6600" dirty="0">
                  <a:ln w="28575">
                    <a:solidFill>
                      <a:schemeClr val="tx1"/>
                    </a:solidFill>
                  </a:ln>
                  <a:solidFill>
                    <a:srgbClr val="FFFF00"/>
                  </a:solidFill>
                  <a:latin typeface="iCiel Pony" panose="02000000000000000000" pitchFamily="2" charset="-93"/>
                </a:rPr>
                <a:t> </a:t>
              </a:r>
              <a:r>
                <a:rPr lang="vi-VN" sz="6600" dirty="0" err="1">
                  <a:ln w="28575">
                    <a:solidFill>
                      <a:schemeClr val="tx1"/>
                    </a:solidFill>
                  </a:ln>
                  <a:solidFill>
                    <a:srgbClr val="FFFF00"/>
                  </a:solidFill>
                  <a:latin typeface="iCiel Pony" panose="02000000000000000000" pitchFamily="2" charset="-93"/>
                </a:rPr>
                <a:t>chất</a:t>
              </a:r>
              <a:r>
                <a:rPr lang="vi-VN" sz="6600" dirty="0">
                  <a:ln w="28575">
                    <a:solidFill>
                      <a:schemeClr val="tx1"/>
                    </a:solidFill>
                  </a:ln>
                  <a:solidFill>
                    <a:srgbClr val="FFFF00"/>
                  </a:solidFill>
                  <a:latin typeface="iCiel Pony" panose="02000000000000000000" pitchFamily="2" charset="-93"/>
                </a:rPr>
                <a:t> dinh </a:t>
              </a:r>
              <a:r>
                <a:rPr lang="vi-VN" sz="6600" dirty="0" err="1">
                  <a:ln w="28575">
                    <a:solidFill>
                      <a:schemeClr val="tx1"/>
                    </a:solidFill>
                  </a:ln>
                  <a:solidFill>
                    <a:srgbClr val="FFFF00"/>
                  </a:solidFill>
                  <a:latin typeface="iCiel Pony" panose="02000000000000000000" pitchFamily="2" charset="-93"/>
                </a:rPr>
                <a:t>dưỡng</a:t>
              </a:r>
              <a:endParaRPr lang="en-US" sz="6600" dirty="0">
                <a:ln w="28575">
                  <a:solidFill>
                    <a:schemeClr val="tx1"/>
                  </a:solidFill>
                </a:ln>
                <a:solidFill>
                  <a:srgbClr val="FFFF00"/>
                </a:solidFill>
                <a:latin typeface="iCiel Pony" panose="02000000000000000000" pitchFamily="2" charset="-93"/>
              </a:endParaRPr>
            </a:p>
          </p:txBody>
        </p:sp>
      </p:grpSp>
      <p:grpSp>
        <p:nvGrpSpPr>
          <p:cNvPr id="24" name="Nhóm 23">
            <a:extLst>
              <a:ext uri="{FF2B5EF4-FFF2-40B4-BE49-F238E27FC236}">
                <a16:creationId xmlns:a16="http://schemas.microsoft.com/office/drawing/2014/main" xmlns="" id="{23A49464-F63D-5CE4-E757-3CADCDE6D33B}"/>
              </a:ext>
            </a:extLst>
          </p:cNvPr>
          <p:cNvGrpSpPr/>
          <p:nvPr/>
        </p:nvGrpSpPr>
        <p:grpSpPr>
          <a:xfrm>
            <a:off x="4504094" y="1723691"/>
            <a:ext cx="2905980" cy="1492808"/>
            <a:chOff x="4615412" y="3894397"/>
            <a:chExt cx="2905980" cy="1492808"/>
          </a:xfrm>
        </p:grpSpPr>
        <p:sp>
          <p:nvSpPr>
            <p:cNvPr id="6" name="TextBox 12">
              <a:extLst>
                <a:ext uri="{FF2B5EF4-FFF2-40B4-BE49-F238E27FC236}">
                  <a16:creationId xmlns:a16="http://schemas.microsoft.com/office/drawing/2014/main" xmlns="" id="{41D8E68E-1EA1-AC8F-A06E-4AE0AFFFB7B2}"/>
                </a:ext>
              </a:extLst>
            </p:cNvPr>
            <p:cNvSpPr txBox="1"/>
            <p:nvPr/>
          </p:nvSpPr>
          <p:spPr>
            <a:xfrm>
              <a:off x="4615544" y="3894397"/>
              <a:ext cx="2905848" cy="1492808"/>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w="127000">
                    <a:solidFill>
                      <a:schemeClr val="bg1"/>
                    </a:solidFill>
                  </a:ln>
                  <a:solidFill>
                    <a:schemeClr val="bg1"/>
                  </a:solidFill>
                  <a:uLnTx/>
                  <a:uFillTx/>
                  <a:latin typeface="UTM Duepuntozero" panose="02040603050506020204" pitchFamily="18" charset="0"/>
                  <a:cs typeface="Calibri" panose="020F0502020204030204" pitchFamily="34" charset="0"/>
                </a:rPr>
                <a:t>Hoạt động 2</a:t>
              </a:r>
              <a:endParaRPr kumimoji="0" lang="en-US" sz="4400" b="1" i="0" u="none" strike="noStrike" kern="1200" cap="none" spc="0" normalizeH="0" baseline="0" noProof="0" dirty="0">
                <a:ln w="127000">
                  <a:solidFill>
                    <a:schemeClr val="bg1"/>
                  </a:solidFill>
                </a:ln>
                <a:solidFill>
                  <a:schemeClr val="bg1"/>
                </a:solidFill>
                <a:uLnTx/>
                <a:uFillTx/>
                <a:latin typeface="UTM Duepuntozero" panose="02040603050506020204" pitchFamily="18" charset="0"/>
                <a:cs typeface="Calibri" panose="020F0502020204030204" pitchFamily="34" charset="0"/>
              </a:endParaRPr>
            </a:p>
          </p:txBody>
        </p:sp>
        <p:sp>
          <p:nvSpPr>
            <p:cNvPr id="23" name="TextBox 12">
              <a:extLst>
                <a:ext uri="{FF2B5EF4-FFF2-40B4-BE49-F238E27FC236}">
                  <a16:creationId xmlns:a16="http://schemas.microsoft.com/office/drawing/2014/main" xmlns="" id="{BFFDD1B4-1CF7-1062-0E0B-4A99B9EF9852}"/>
                </a:ext>
              </a:extLst>
            </p:cNvPr>
            <p:cNvSpPr txBox="1"/>
            <p:nvPr/>
          </p:nvSpPr>
          <p:spPr>
            <a:xfrm>
              <a:off x="4615412" y="3935341"/>
              <a:ext cx="2905848" cy="1008597"/>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0"/>
                  <a:solidFill>
                    <a:srgbClr val="FF0000"/>
                  </a:solidFill>
                  <a:uLnTx/>
                  <a:uFillTx/>
                  <a:latin typeface="UTM Duepuntozero" panose="02040603050506020204" pitchFamily="18" charset="0"/>
                  <a:cs typeface="Calibri" panose="020F0502020204030204" pitchFamily="34" charset="0"/>
                </a:rPr>
                <a:t>Hoạt</a:t>
              </a:r>
              <a:r>
                <a:rPr kumimoji="0" lang="en-US" sz="4400" b="1" i="0" u="none" strike="noStrike" kern="1200" cap="none" spc="0" normalizeH="0" baseline="0" noProof="0" dirty="0">
                  <a:ln w="0"/>
                  <a:solidFill>
                    <a:srgbClr val="FF0000"/>
                  </a:solidFill>
                  <a:uLnTx/>
                  <a:uFillTx/>
                  <a:latin typeface="UTM Duepuntozero" panose="02040603050506020204" pitchFamily="18" charset="0"/>
                  <a:cs typeface="Calibri" panose="020F0502020204030204" pitchFamily="34" charset="0"/>
                </a:rPr>
                <a:t> </a:t>
              </a:r>
              <a:r>
                <a:rPr kumimoji="0" lang="en-US" sz="4400" b="1" i="0" u="none" strike="noStrike" kern="1200" cap="none" spc="0" normalizeH="0" baseline="0" noProof="0" dirty="0" err="1">
                  <a:ln w="0"/>
                  <a:solidFill>
                    <a:srgbClr val="FF0000"/>
                  </a:solidFill>
                  <a:uLnTx/>
                  <a:uFillTx/>
                  <a:latin typeface="UTM Duepuntozero" panose="02040603050506020204" pitchFamily="18" charset="0"/>
                  <a:cs typeface="Calibri" panose="020F0502020204030204" pitchFamily="34" charset="0"/>
                </a:rPr>
                <a:t>động</a:t>
              </a:r>
              <a:r>
                <a:rPr kumimoji="0" lang="en-US" sz="4400" b="1" i="0" u="none" strike="noStrike" kern="1200" cap="none" spc="0" normalizeH="0" baseline="0" noProof="0" dirty="0">
                  <a:ln w="0"/>
                  <a:solidFill>
                    <a:srgbClr val="FF0000"/>
                  </a:solidFill>
                  <a:uLnTx/>
                  <a:uFillTx/>
                  <a:latin typeface="UTM Duepuntozero" panose="02040603050506020204" pitchFamily="18" charset="0"/>
                  <a:cs typeface="Calibri" panose="020F0502020204030204" pitchFamily="34" charset="0"/>
                </a:rPr>
                <a:t> 2</a:t>
              </a:r>
            </a:p>
          </p:txBody>
        </p:sp>
      </p:grpSp>
    </p:spTree>
    <p:extLst>
      <p:ext uri="{BB962C8B-B14F-4D97-AF65-F5344CB8AC3E}">
        <p14:creationId xmlns:p14="http://schemas.microsoft.com/office/powerpoint/2010/main" val="339908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xmlns="" id="{915CB4B3-3B00-EA00-891B-561E2CC7E749}"/>
              </a:ext>
            </a:extLst>
          </p:cNvPr>
          <p:cNvGrpSpPr/>
          <p:nvPr/>
        </p:nvGrpSpPr>
        <p:grpSpPr>
          <a:xfrm>
            <a:off x="290733" y="203983"/>
            <a:ext cx="11610536" cy="6450036"/>
            <a:chOff x="290733" y="203983"/>
            <a:chExt cx="11610536" cy="6450036"/>
          </a:xfrm>
        </p:grpSpPr>
        <p:sp>
          <p:nvSpPr>
            <p:cNvPr id="3" name="Hình chữ nhật: Góc Tròn 2">
              <a:extLst>
                <a:ext uri="{FF2B5EF4-FFF2-40B4-BE49-F238E27FC236}">
                  <a16:creationId xmlns:a16="http://schemas.microsoft.com/office/drawing/2014/main" xmlns="" id="{7106D7FD-90E8-1BC4-08A5-60D069B3BAFC}"/>
                </a:ext>
              </a:extLst>
            </p:cNvPr>
            <p:cNvSpPr/>
            <p:nvPr/>
          </p:nvSpPr>
          <p:spPr>
            <a:xfrm>
              <a:off x="290733" y="203983"/>
              <a:ext cx="11610536" cy="6450036"/>
            </a:xfrm>
            <a:prstGeom prst="roundRect">
              <a:avLst/>
            </a:prstGeom>
            <a:solidFill>
              <a:srgbClr val="FFF7E1"/>
            </a:solidFill>
            <a:ln w="28575">
              <a:solidFill>
                <a:srgbClr val="FF5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ình chữ nhật: Góc Tròn 3">
              <a:extLst>
                <a:ext uri="{FF2B5EF4-FFF2-40B4-BE49-F238E27FC236}">
                  <a16:creationId xmlns:a16="http://schemas.microsoft.com/office/drawing/2014/main" xmlns="" id="{77832336-C854-1F1F-624A-DA4A73EDA128}"/>
                </a:ext>
              </a:extLst>
            </p:cNvPr>
            <p:cNvSpPr/>
            <p:nvPr/>
          </p:nvSpPr>
          <p:spPr>
            <a:xfrm>
              <a:off x="576775" y="422031"/>
              <a:ext cx="11043139" cy="5992837"/>
            </a:xfrm>
            <a:prstGeom prst="roundRect">
              <a:avLst/>
            </a:prstGeom>
            <a:noFill/>
            <a:ln w="28575">
              <a:solidFill>
                <a:srgbClr val="FF5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Hộp Văn bản 10">
            <a:extLst>
              <a:ext uri="{FF2B5EF4-FFF2-40B4-BE49-F238E27FC236}">
                <a16:creationId xmlns:a16="http://schemas.microsoft.com/office/drawing/2014/main" xmlns="" id="{B749D78E-074E-A32B-CB3E-9992FEDF6CA3}"/>
              </a:ext>
            </a:extLst>
          </p:cNvPr>
          <p:cNvSpPr txBox="1"/>
          <p:nvPr/>
        </p:nvSpPr>
        <p:spPr>
          <a:xfrm>
            <a:off x="1943972" y="1254041"/>
            <a:ext cx="9047587" cy="1077218"/>
          </a:xfrm>
          <a:prstGeom prst="rect">
            <a:avLst/>
          </a:prstGeom>
          <a:noFill/>
        </p:spPr>
        <p:txBody>
          <a:bodyPr wrap="square">
            <a:spAutoFit/>
          </a:bodyPr>
          <a:lstStyle/>
          <a:p>
            <a:pPr algn="just"/>
            <a:r>
              <a:rPr lang="vi-VN" sz="3200">
                <a:latin typeface="Calibri" panose="020F0502020204030204" pitchFamily="34" charset="0"/>
                <a:cs typeface="Calibri" panose="020F0502020204030204" pitchFamily="34" charset="0"/>
              </a:rPr>
              <a:t>Bệnh do thiếu chất dinh dưỡng gồm những bệnh phổ biến nào?</a:t>
            </a:r>
            <a:endParaRPr lang="en-US" sz="3200">
              <a:latin typeface="Calibri" panose="020F0502020204030204" pitchFamily="34" charset="0"/>
              <a:cs typeface="Calibri" panose="020F0502020204030204" pitchFamily="34" charset="0"/>
            </a:endParaRPr>
          </a:p>
        </p:txBody>
      </p:sp>
      <p:pic>
        <p:nvPicPr>
          <p:cNvPr id="12" name="Picture 4">
            <a:extLst>
              <a:ext uri="{FF2B5EF4-FFF2-40B4-BE49-F238E27FC236}">
                <a16:creationId xmlns:a16="http://schemas.microsoft.com/office/drawing/2014/main" xmlns="" id="{E46C8786-2899-4B90-A04C-BE64CB2BDE26}"/>
              </a:ext>
            </a:extLst>
          </p:cNvPr>
          <p:cNvPicPr>
            <a:picLocks noChangeAspect="1"/>
          </p:cNvPicPr>
          <p:nvPr/>
        </p:nvPicPr>
        <p:blipFill>
          <a:blip r:embed="rId2"/>
          <a:stretch>
            <a:fillRect/>
          </a:stretch>
        </p:blipFill>
        <p:spPr>
          <a:xfrm>
            <a:off x="1325799" y="1183976"/>
            <a:ext cx="615452" cy="774247"/>
          </a:xfrm>
          <a:prstGeom prst="rect">
            <a:avLst/>
          </a:prstGeom>
        </p:spPr>
      </p:pic>
      <p:sp>
        <p:nvSpPr>
          <p:cNvPr id="6" name="Hộp Văn bản 5">
            <a:extLst>
              <a:ext uri="{FF2B5EF4-FFF2-40B4-BE49-F238E27FC236}">
                <a16:creationId xmlns:a16="http://schemas.microsoft.com/office/drawing/2014/main" xmlns="" id="{F718F54C-0F05-4A09-4460-D33F25BC634A}"/>
              </a:ext>
            </a:extLst>
          </p:cNvPr>
          <p:cNvSpPr txBox="1"/>
          <p:nvPr/>
        </p:nvSpPr>
        <p:spPr>
          <a:xfrm>
            <a:off x="1943972" y="2351782"/>
            <a:ext cx="9047587" cy="1077218"/>
          </a:xfrm>
          <a:prstGeom prst="rect">
            <a:avLst/>
          </a:prstGeom>
          <a:noFill/>
        </p:spPr>
        <p:txBody>
          <a:bodyPr wrap="square">
            <a:spAutoFit/>
          </a:bodyPr>
          <a:lstStyle/>
          <a:p>
            <a:pPr algn="just"/>
            <a:r>
              <a:rPr lang="vi-VN" sz="3200">
                <a:latin typeface="Calibri" panose="020F0502020204030204" pitchFamily="34" charset="0"/>
                <a:cs typeface="Calibri" panose="020F0502020204030204" pitchFamily="34" charset="0"/>
              </a:rPr>
              <a:t>Những dấu hiệu, nguyên nhân của bệnh do thiếu chất dinh dưỡng là gì?</a:t>
            </a:r>
            <a:endParaRPr lang="en-US" sz="3200">
              <a:latin typeface="Calibri" panose="020F0502020204030204" pitchFamily="34" charset="0"/>
              <a:cs typeface="Calibri" panose="020F0502020204030204" pitchFamily="34" charset="0"/>
            </a:endParaRPr>
          </a:p>
        </p:txBody>
      </p:sp>
      <p:pic>
        <p:nvPicPr>
          <p:cNvPr id="7" name="Picture 4">
            <a:extLst>
              <a:ext uri="{FF2B5EF4-FFF2-40B4-BE49-F238E27FC236}">
                <a16:creationId xmlns:a16="http://schemas.microsoft.com/office/drawing/2014/main" xmlns="" id="{B9BBC74E-245A-B8BD-91AA-8FF13F6CEFA0}"/>
              </a:ext>
            </a:extLst>
          </p:cNvPr>
          <p:cNvPicPr>
            <a:picLocks noChangeAspect="1"/>
          </p:cNvPicPr>
          <p:nvPr/>
        </p:nvPicPr>
        <p:blipFill>
          <a:blip r:embed="rId2"/>
          <a:stretch>
            <a:fillRect/>
          </a:stretch>
        </p:blipFill>
        <p:spPr>
          <a:xfrm>
            <a:off x="1328610" y="2318719"/>
            <a:ext cx="615452" cy="774247"/>
          </a:xfrm>
          <a:prstGeom prst="rect">
            <a:avLst/>
          </a:prstGeom>
        </p:spPr>
      </p:pic>
      <p:sp>
        <p:nvSpPr>
          <p:cNvPr id="5" name="Hộp Văn bản 4">
            <a:extLst>
              <a:ext uri="{FF2B5EF4-FFF2-40B4-BE49-F238E27FC236}">
                <a16:creationId xmlns:a16="http://schemas.microsoft.com/office/drawing/2014/main" xmlns="" id="{1E0D624F-8AEA-A0C4-7BDB-48B2EE82DE36}"/>
              </a:ext>
            </a:extLst>
          </p:cNvPr>
          <p:cNvSpPr txBox="1"/>
          <p:nvPr/>
        </p:nvSpPr>
        <p:spPr>
          <a:xfrm>
            <a:off x="1325799" y="578678"/>
            <a:ext cx="9047587" cy="584775"/>
          </a:xfrm>
          <a:prstGeom prst="rect">
            <a:avLst/>
          </a:prstGeom>
          <a:noFill/>
        </p:spPr>
        <p:txBody>
          <a:bodyPr wrap="square">
            <a:spAutoFit/>
          </a:bodyPr>
          <a:lstStyle/>
          <a:p>
            <a:pPr algn="just"/>
            <a:r>
              <a:rPr lang="vi-VN" sz="3200" b="1">
                <a:latin typeface="Calibri" panose="020F0502020204030204" pitchFamily="34" charset="0"/>
                <a:cs typeface="Calibri" panose="020F0502020204030204" pitchFamily="34" charset="0"/>
              </a:rPr>
              <a:t>Đọc thông tin dưới đây và trả lời các câu hỏi:</a:t>
            </a:r>
            <a:endParaRPr lang="en-US" sz="3200" b="1">
              <a:latin typeface="Calibri" panose="020F0502020204030204" pitchFamily="34" charset="0"/>
              <a:cs typeface="Calibri" panose="020F0502020204030204" pitchFamily="34" charset="0"/>
            </a:endParaRPr>
          </a:p>
        </p:txBody>
      </p:sp>
      <p:pic>
        <p:nvPicPr>
          <p:cNvPr id="9" name="Hình ảnh 8" descr="Ảnh có chứa hình vẽ, minh họa, bản phác thảo, hình mẫu&#10;&#10;Mô tả được tạo tự động">
            <a:extLst>
              <a:ext uri="{FF2B5EF4-FFF2-40B4-BE49-F238E27FC236}">
                <a16:creationId xmlns:a16="http://schemas.microsoft.com/office/drawing/2014/main" xmlns="" id="{DC0D0E62-F955-BD5D-4093-D5189A5F9307}"/>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411322" y="2916189"/>
            <a:ext cx="3708798" cy="3708798"/>
          </a:xfrm>
          <a:prstGeom prst="rect">
            <a:avLst/>
          </a:prstGeom>
        </p:spPr>
      </p:pic>
      <p:pic>
        <p:nvPicPr>
          <p:cNvPr id="10" name="Picture 4">
            <a:extLst>
              <a:ext uri="{FF2B5EF4-FFF2-40B4-BE49-F238E27FC236}">
                <a16:creationId xmlns:a16="http://schemas.microsoft.com/office/drawing/2014/main" xmlns="" id="{B0FD92C0-06DA-FFEC-5A4D-BE6E8FAA5A7B}"/>
              </a:ext>
            </a:extLst>
          </p:cNvPr>
          <p:cNvPicPr>
            <a:picLocks noChangeAspect="1"/>
          </p:cNvPicPr>
          <p:nvPr/>
        </p:nvPicPr>
        <p:blipFill>
          <a:blip r:embed="rId5"/>
          <a:srcRect/>
          <a:stretch>
            <a:fillRect/>
          </a:stretch>
        </p:blipFill>
        <p:spPr>
          <a:xfrm>
            <a:off x="973320" y="3751440"/>
            <a:ext cx="1418248" cy="2340987"/>
          </a:xfrm>
          <a:prstGeom prst="rect">
            <a:avLst/>
          </a:prstGeom>
        </p:spPr>
      </p:pic>
      <p:sp>
        <p:nvSpPr>
          <p:cNvPr id="16" name="TextBox 8">
            <a:extLst>
              <a:ext uri="{FF2B5EF4-FFF2-40B4-BE49-F238E27FC236}">
                <a16:creationId xmlns:a16="http://schemas.microsoft.com/office/drawing/2014/main" xmlns="" id="{EAF1705E-27A2-1B93-2755-16F0A763F5FC}"/>
              </a:ext>
            </a:extLst>
          </p:cNvPr>
          <p:cNvSpPr txBox="1"/>
          <p:nvPr/>
        </p:nvSpPr>
        <p:spPr>
          <a:xfrm>
            <a:off x="3843450" y="3370193"/>
            <a:ext cx="4567872"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w="28575">
                  <a:solidFill>
                    <a:sysClr val="windowText" lastClr="000000"/>
                  </a:solidFill>
                  <a:prstDash val="solid"/>
                </a:ln>
                <a:solidFill>
                  <a:srgbClr val="FFFF00"/>
                </a:solidFill>
                <a:effectLst>
                  <a:outerShdw blurRad="38100" dist="38100" dir="2700000" algn="tl">
                    <a:srgbClr val="000000">
                      <a:alpha val="43137"/>
                    </a:srgbClr>
                  </a:outerShdw>
                </a:effectLst>
                <a:uLnTx/>
                <a:uFillTx/>
                <a:latin typeface="iCiel Pony" panose="02000000000000000000" pitchFamily="2" charset="0"/>
                <a:ea typeface="+mn-ea"/>
                <a:cs typeface="+mn-cs"/>
              </a:rPr>
              <a:t>TRÒ</a:t>
            </a:r>
            <a:r>
              <a:rPr kumimoji="0" lang="en-US" sz="4000" b="0" i="0" u="none" strike="noStrike" kern="1200" cap="none" spc="0" normalizeH="0" noProof="0">
                <a:ln w="28575">
                  <a:solidFill>
                    <a:sysClr val="windowText" lastClr="000000"/>
                  </a:solidFill>
                  <a:prstDash val="solid"/>
                </a:ln>
                <a:solidFill>
                  <a:srgbClr val="FFFF00"/>
                </a:solidFill>
                <a:effectLst>
                  <a:outerShdw blurRad="38100" dist="38100" dir="2700000" algn="tl">
                    <a:srgbClr val="000000">
                      <a:alpha val="43137"/>
                    </a:srgbClr>
                  </a:outerShdw>
                </a:effectLst>
                <a:uLnTx/>
                <a:uFillTx/>
                <a:latin typeface="iCiel Pony" panose="02000000000000000000" pitchFamily="2" charset="0"/>
                <a:ea typeface="+mn-ea"/>
                <a:cs typeface="+mn-cs"/>
              </a:rPr>
              <a:t> CHƠI</a:t>
            </a:r>
            <a:endParaRPr kumimoji="0" lang="en-US" sz="4000" b="0" i="0" u="none" strike="noStrike" kern="1200" cap="none" spc="0" normalizeH="0" baseline="0" noProof="0" dirty="0">
              <a:ln w="28575">
                <a:solidFill>
                  <a:sysClr val="windowText" lastClr="000000"/>
                </a:solidFill>
                <a:prstDash val="solid"/>
              </a:ln>
              <a:solidFill>
                <a:srgbClr val="FFFF00"/>
              </a:solidFill>
              <a:effectLst>
                <a:outerShdw blurRad="38100" dist="38100" dir="2700000" algn="tl">
                  <a:srgbClr val="000000">
                    <a:alpha val="43137"/>
                  </a:srgbClr>
                </a:outerShdw>
              </a:effectLst>
              <a:uLnTx/>
              <a:uFillTx/>
              <a:latin typeface="iCiel Pony" panose="02000000000000000000" pitchFamily="2" charset="0"/>
              <a:ea typeface="+mn-ea"/>
              <a:cs typeface="+mn-cs"/>
            </a:endParaRPr>
          </a:p>
        </p:txBody>
      </p:sp>
      <p:sp>
        <p:nvSpPr>
          <p:cNvPr id="24" name="TextBox 67">
            <a:extLst>
              <a:ext uri="{FF2B5EF4-FFF2-40B4-BE49-F238E27FC236}">
                <a16:creationId xmlns:a16="http://schemas.microsoft.com/office/drawing/2014/main" xmlns="" id="{43965F47-1617-32A4-2048-BF05475C671A}"/>
              </a:ext>
            </a:extLst>
          </p:cNvPr>
          <p:cNvSpPr txBox="1"/>
          <p:nvPr/>
        </p:nvSpPr>
        <p:spPr>
          <a:xfrm>
            <a:off x="1633525" y="4663878"/>
            <a:ext cx="8876031" cy="882144"/>
          </a:xfrm>
          <a:prstGeom prst="rect">
            <a:avLst/>
          </a:prstGeom>
          <a:noFill/>
        </p:spPr>
        <p:txBody>
          <a:bodyPr wrap="square" rtlCol="0">
            <a:prstTxWarp prst="textArchUp">
              <a:avLst>
                <a:gd name="adj" fmla="val 11029292"/>
              </a:avLst>
            </a:prstTxWarp>
            <a:spAutoFit/>
          </a:bodyPr>
          <a:lstStyle/>
          <a:p>
            <a:pPr algn="ctr"/>
            <a:r>
              <a:rPr lang="en-US" sz="6000" b="1" dirty="0">
                <a:ln w="19050">
                  <a:solidFill>
                    <a:srgbClr val="002060"/>
                  </a:solidFill>
                  <a:prstDash val="solid"/>
                </a:ln>
                <a:solidFill>
                  <a:srgbClr val="66FFFF"/>
                </a:solidFill>
                <a:effectLst>
                  <a:outerShdw dist="38100" dir="2700000" algn="tl" rotWithShape="0">
                    <a:schemeClr val="accent2">
                      <a:lumMod val="40000"/>
                      <a:lumOff val="60000"/>
                    </a:schemeClr>
                  </a:outerShdw>
                </a:effectLst>
                <a:latin typeface="LNTH-LuoLuoNotangYuanTi 1" pitchFamily="2" charset="-128"/>
                <a:ea typeface="LNTH-LuoLuoNotangYuanTi 1" pitchFamily="2" charset="-128"/>
                <a:cs typeface="LNTH-LuoLuoNotangYuanTi 1" pitchFamily="2" charset="-128"/>
              </a:rPr>
              <a:t>BỆNH NHÂN VÀ BÁC SĨ</a:t>
            </a:r>
            <a:endParaRPr lang="en-US" sz="6000" b="1" dirty="0">
              <a:ln w="19050">
                <a:solidFill>
                  <a:srgbClr val="002060"/>
                </a:solidFill>
                <a:prstDash val="solid"/>
              </a:ln>
              <a:solidFill>
                <a:srgbClr val="CC99FF"/>
              </a:solidFill>
              <a:effectLst>
                <a:outerShdw dist="38100" dir="2700000" algn="tl" rotWithShape="0">
                  <a:schemeClr val="accent2">
                    <a:lumMod val="40000"/>
                    <a:lumOff val="60000"/>
                  </a:schemeClr>
                </a:outerShdw>
              </a:effectLst>
              <a:latin typeface="LNTH-LuoLuoNotangYuanTi 1" pitchFamily="2" charset="-128"/>
              <a:ea typeface="LNTH-LuoLuoNotangYuanTi 1" pitchFamily="2" charset="-128"/>
              <a:cs typeface="LNTH-LuoLuoNotangYuanTi 1" pitchFamily="2" charset="-128"/>
            </a:endParaRPr>
          </a:p>
        </p:txBody>
      </p:sp>
      <p:sp>
        <p:nvSpPr>
          <p:cNvPr id="29" name="Hộp Văn bản 28">
            <a:extLst>
              <a:ext uri="{FF2B5EF4-FFF2-40B4-BE49-F238E27FC236}">
                <a16:creationId xmlns:a16="http://schemas.microsoft.com/office/drawing/2014/main" xmlns="" id="{80CC17AB-8C4C-402C-1886-E471DE72410A}"/>
              </a:ext>
            </a:extLst>
          </p:cNvPr>
          <p:cNvSpPr txBox="1"/>
          <p:nvPr/>
        </p:nvSpPr>
        <p:spPr>
          <a:xfrm>
            <a:off x="4070458" y="4910378"/>
            <a:ext cx="4122013" cy="1261884"/>
          </a:xfrm>
          <a:prstGeom prst="rect">
            <a:avLst/>
          </a:prstGeom>
          <a:noFill/>
        </p:spPr>
        <p:txBody>
          <a:bodyPr wrap="square" rtlCol="0">
            <a:spAutoFit/>
          </a:bodyPr>
          <a:lstStyle/>
          <a:p>
            <a:pPr algn="ctr"/>
            <a:r>
              <a:rPr lang="en-US" sz="3800">
                <a:solidFill>
                  <a:srgbClr val="FF0000"/>
                </a:solidFill>
                <a:latin typeface="UTM Duepuntozero" panose="02040603050506020204" pitchFamily="18" charset="0"/>
              </a:rPr>
              <a:t>Quan sát hình 4, 5, 6 (SGK, trang 104) </a:t>
            </a:r>
            <a:endParaRPr lang="en-US" sz="3800" dirty="0">
              <a:solidFill>
                <a:srgbClr val="FF0000"/>
              </a:solidFill>
              <a:latin typeface="UTM Duepuntozero" panose="02040603050506020204" pitchFamily="18" charset="0"/>
            </a:endParaRPr>
          </a:p>
        </p:txBody>
      </p:sp>
    </p:spTree>
    <p:extLst>
      <p:ext uri="{BB962C8B-B14F-4D97-AF65-F5344CB8AC3E}">
        <p14:creationId xmlns:p14="http://schemas.microsoft.com/office/powerpoint/2010/main" val="390076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31" dur="1000" fill="hold"/>
                                        <p:tgtEl>
                                          <p:spTgt spid="16"/>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6"/>
                                        </p:tgtEl>
                                      </p:cBhvr>
                                    </p:animEffect>
                                  </p:childTnLst>
                                </p:cTn>
                              </p:par>
                              <p:par>
                                <p:cTn id="36" presetID="25"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1" dur="1000" fill="hold"/>
                                        <p:tgtEl>
                                          <p:spTgt spid="10"/>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10"/>
                                        </p:tgtEl>
                                      </p:cBhvr>
                                    </p:animEffect>
                                  </p:childTnLst>
                                </p:cTn>
                              </p:par>
                              <p:par>
                                <p:cTn id="46" presetID="25" presetClass="entr" presetSubtype="0"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9"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50"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51" dur="1000" fill="hold"/>
                                        <p:tgtEl>
                                          <p:spTgt spid="9"/>
                                        </p:tgtEl>
                                        <p:attrNameLst>
                                          <p:attrName>ppt_h</p:attrName>
                                        </p:attrNameLst>
                                      </p:cBhvr>
                                      <p:tavLst>
                                        <p:tav tm="0">
                                          <p:val>
                                            <p:strVal val="#ppt_h"/>
                                          </p:val>
                                        </p:tav>
                                        <p:tav tm="100000">
                                          <p:val>
                                            <p:strVal val="#ppt_h"/>
                                          </p:val>
                                        </p:tav>
                                      </p:tavLst>
                                    </p:anim>
                                    <p:anim calcmode="lin" valueType="num">
                                      <p:cBhvr>
                                        <p:cTn id="52"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53"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54"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5" dur="1000" decel="50000">
                                          <p:stCondLst>
                                            <p:cond delay="0"/>
                                          </p:stCondLst>
                                        </p:cTn>
                                        <p:tgtEl>
                                          <p:spTgt spid="9"/>
                                        </p:tgtEl>
                                      </p:cBhvr>
                                    </p:animEffect>
                                  </p:childTnLst>
                                </p:cTn>
                              </p:par>
                              <p:par>
                                <p:cTn id="56" presetID="25"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59"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60"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61" dur="1000" fill="hold"/>
                                        <p:tgtEl>
                                          <p:spTgt spid="24"/>
                                        </p:tgtEl>
                                        <p:attrNameLst>
                                          <p:attrName>ppt_h</p:attrName>
                                        </p:attrNameLst>
                                      </p:cBhvr>
                                      <p:tavLst>
                                        <p:tav tm="0">
                                          <p:val>
                                            <p:strVal val="#ppt_h"/>
                                          </p:val>
                                        </p:tav>
                                        <p:tav tm="100000">
                                          <p:val>
                                            <p:strVal val="#ppt_h"/>
                                          </p:val>
                                        </p:tav>
                                      </p:tavLst>
                                    </p:anim>
                                    <p:anim calcmode="lin" valueType="num">
                                      <p:cBhvr>
                                        <p:cTn id="62"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63"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64"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65" dur="1000" decel="50000">
                                          <p:stCondLst>
                                            <p:cond delay="0"/>
                                          </p:stCondLst>
                                        </p:cTn>
                                        <p:tgtEl>
                                          <p:spTgt spid="24"/>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wipe(down)">
                                      <p:cBhvr>
                                        <p:cTn id="7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P spid="5" grpId="0"/>
      <p:bldP spid="16" grpId="0"/>
      <p:bldP spid="24"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xmlns="" id="{915CB4B3-3B00-EA00-891B-561E2CC7E749}"/>
              </a:ext>
            </a:extLst>
          </p:cNvPr>
          <p:cNvGrpSpPr/>
          <p:nvPr/>
        </p:nvGrpSpPr>
        <p:grpSpPr>
          <a:xfrm>
            <a:off x="290733" y="203983"/>
            <a:ext cx="11610536" cy="6450036"/>
            <a:chOff x="290733" y="203983"/>
            <a:chExt cx="11610536" cy="6450036"/>
          </a:xfrm>
        </p:grpSpPr>
        <p:sp>
          <p:nvSpPr>
            <p:cNvPr id="3" name="Hình chữ nhật: Góc Tròn 2">
              <a:extLst>
                <a:ext uri="{FF2B5EF4-FFF2-40B4-BE49-F238E27FC236}">
                  <a16:creationId xmlns:a16="http://schemas.microsoft.com/office/drawing/2014/main" xmlns="" id="{7106D7FD-90E8-1BC4-08A5-60D069B3BAFC}"/>
                </a:ext>
              </a:extLst>
            </p:cNvPr>
            <p:cNvSpPr/>
            <p:nvPr/>
          </p:nvSpPr>
          <p:spPr>
            <a:xfrm>
              <a:off x="290733" y="203983"/>
              <a:ext cx="11610536" cy="6450036"/>
            </a:xfrm>
            <a:prstGeom prst="roundRect">
              <a:avLst/>
            </a:prstGeom>
            <a:solidFill>
              <a:srgbClr val="FFF7E1"/>
            </a:solidFill>
            <a:ln w="28575">
              <a:solidFill>
                <a:srgbClr val="FF5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ình chữ nhật: Góc Tròn 3">
              <a:extLst>
                <a:ext uri="{FF2B5EF4-FFF2-40B4-BE49-F238E27FC236}">
                  <a16:creationId xmlns:a16="http://schemas.microsoft.com/office/drawing/2014/main" xmlns="" id="{77832336-C854-1F1F-624A-DA4A73EDA128}"/>
                </a:ext>
              </a:extLst>
            </p:cNvPr>
            <p:cNvSpPr/>
            <p:nvPr/>
          </p:nvSpPr>
          <p:spPr>
            <a:xfrm>
              <a:off x="576775" y="422031"/>
              <a:ext cx="11043139" cy="5992837"/>
            </a:xfrm>
            <a:prstGeom prst="roundRect">
              <a:avLst/>
            </a:prstGeom>
            <a:noFill/>
            <a:ln w="28575">
              <a:solidFill>
                <a:srgbClr val="FF5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Hộp Văn bản 10">
            <a:extLst>
              <a:ext uri="{FF2B5EF4-FFF2-40B4-BE49-F238E27FC236}">
                <a16:creationId xmlns:a16="http://schemas.microsoft.com/office/drawing/2014/main" xmlns="" id="{B749D78E-074E-A32B-CB3E-9992FEDF6CA3}"/>
              </a:ext>
            </a:extLst>
          </p:cNvPr>
          <p:cNvSpPr txBox="1"/>
          <p:nvPr/>
        </p:nvSpPr>
        <p:spPr>
          <a:xfrm>
            <a:off x="1943972" y="1254041"/>
            <a:ext cx="9047587" cy="1077218"/>
          </a:xfrm>
          <a:prstGeom prst="rect">
            <a:avLst/>
          </a:prstGeom>
          <a:noFill/>
        </p:spPr>
        <p:txBody>
          <a:bodyPr wrap="square">
            <a:spAutoFit/>
          </a:bodyPr>
          <a:lstStyle/>
          <a:p>
            <a:pPr algn="just"/>
            <a:r>
              <a:rPr lang="vi-VN" sz="3200">
                <a:latin typeface="Calibri" panose="020F0502020204030204" pitchFamily="34" charset="0"/>
                <a:cs typeface="Calibri" panose="020F0502020204030204" pitchFamily="34" charset="0"/>
              </a:rPr>
              <a:t>Bệnh do thiếu chất dinh dưỡng gồm những bệnh phổ biến nào?</a:t>
            </a:r>
          </a:p>
        </p:txBody>
      </p:sp>
      <p:pic>
        <p:nvPicPr>
          <p:cNvPr id="12" name="Picture 4">
            <a:extLst>
              <a:ext uri="{FF2B5EF4-FFF2-40B4-BE49-F238E27FC236}">
                <a16:creationId xmlns:a16="http://schemas.microsoft.com/office/drawing/2014/main" xmlns="" id="{E46C8786-2899-4B90-A04C-BE64CB2BDE26}"/>
              </a:ext>
            </a:extLst>
          </p:cNvPr>
          <p:cNvPicPr>
            <a:picLocks noChangeAspect="1"/>
          </p:cNvPicPr>
          <p:nvPr/>
        </p:nvPicPr>
        <p:blipFill>
          <a:blip r:embed="rId2"/>
          <a:stretch>
            <a:fillRect/>
          </a:stretch>
        </p:blipFill>
        <p:spPr>
          <a:xfrm>
            <a:off x="1325799" y="1183976"/>
            <a:ext cx="615452" cy="774247"/>
          </a:xfrm>
          <a:prstGeom prst="rect">
            <a:avLst/>
          </a:prstGeom>
        </p:spPr>
      </p:pic>
      <p:sp>
        <p:nvSpPr>
          <p:cNvPr id="6" name="Hộp Văn bản 5">
            <a:extLst>
              <a:ext uri="{FF2B5EF4-FFF2-40B4-BE49-F238E27FC236}">
                <a16:creationId xmlns:a16="http://schemas.microsoft.com/office/drawing/2014/main" xmlns="" id="{F718F54C-0F05-4A09-4460-D33F25BC634A}"/>
              </a:ext>
            </a:extLst>
          </p:cNvPr>
          <p:cNvSpPr txBox="1"/>
          <p:nvPr/>
        </p:nvSpPr>
        <p:spPr>
          <a:xfrm>
            <a:off x="1943972" y="2351782"/>
            <a:ext cx="9047587" cy="1077218"/>
          </a:xfrm>
          <a:prstGeom prst="rect">
            <a:avLst/>
          </a:prstGeom>
          <a:noFill/>
        </p:spPr>
        <p:txBody>
          <a:bodyPr wrap="square">
            <a:spAutoFit/>
          </a:bodyPr>
          <a:lstStyle/>
          <a:p>
            <a:pPr algn="just"/>
            <a:r>
              <a:rPr lang="vi-VN" sz="3200">
                <a:latin typeface="Calibri" panose="020F0502020204030204" pitchFamily="34" charset="0"/>
                <a:cs typeface="Calibri" panose="020F0502020204030204" pitchFamily="34" charset="0"/>
              </a:rPr>
              <a:t>Những dấu hiệu, nguyên nhân của bệnh do thiếu chất dinh dưỡng là gì?</a:t>
            </a:r>
            <a:endParaRPr lang="en-US" sz="3200">
              <a:latin typeface="Calibri" panose="020F0502020204030204" pitchFamily="34" charset="0"/>
              <a:cs typeface="Calibri" panose="020F0502020204030204" pitchFamily="34" charset="0"/>
            </a:endParaRPr>
          </a:p>
        </p:txBody>
      </p:sp>
      <p:pic>
        <p:nvPicPr>
          <p:cNvPr id="7" name="Picture 4">
            <a:extLst>
              <a:ext uri="{FF2B5EF4-FFF2-40B4-BE49-F238E27FC236}">
                <a16:creationId xmlns:a16="http://schemas.microsoft.com/office/drawing/2014/main" xmlns="" id="{B9BBC74E-245A-B8BD-91AA-8FF13F6CEFA0}"/>
              </a:ext>
            </a:extLst>
          </p:cNvPr>
          <p:cNvPicPr>
            <a:picLocks noChangeAspect="1"/>
          </p:cNvPicPr>
          <p:nvPr/>
        </p:nvPicPr>
        <p:blipFill>
          <a:blip r:embed="rId2"/>
          <a:stretch>
            <a:fillRect/>
          </a:stretch>
        </p:blipFill>
        <p:spPr>
          <a:xfrm>
            <a:off x="1328610" y="2318719"/>
            <a:ext cx="615452" cy="774247"/>
          </a:xfrm>
          <a:prstGeom prst="rect">
            <a:avLst/>
          </a:prstGeom>
        </p:spPr>
      </p:pic>
      <p:sp>
        <p:nvSpPr>
          <p:cNvPr id="5" name="Hộp Văn bản 4">
            <a:extLst>
              <a:ext uri="{FF2B5EF4-FFF2-40B4-BE49-F238E27FC236}">
                <a16:creationId xmlns:a16="http://schemas.microsoft.com/office/drawing/2014/main" xmlns="" id="{1E0D624F-8AEA-A0C4-7BDB-48B2EE82DE36}"/>
              </a:ext>
            </a:extLst>
          </p:cNvPr>
          <p:cNvSpPr txBox="1"/>
          <p:nvPr/>
        </p:nvSpPr>
        <p:spPr>
          <a:xfrm>
            <a:off x="1325799" y="578678"/>
            <a:ext cx="9047587" cy="584775"/>
          </a:xfrm>
          <a:prstGeom prst="rect">
            <a:avLst/>
          </a:prstGeom>
          <a:noFill/>
        </p:spPr>
        <p:txBody>
          <a:bodyPr wrap="square">
            <a:spAutoFit/>
          </a:bodyPr>
          <a:lstStyle/>
          <a:p>
            <a:pPr algn="just"/>
            <a:r>
              <a:rPr lang="vi-VN" sz="3200" b="1">
                <a:latin typeface="Calibri" panose="020F0502020204030204" pitchFamily="34" charset="0"/>
                <a:cs typeface="Calibri" panose="020F0502020204030204" pitchFamily="34" charset="0"/>
              </a:rPr>
              <a:t>Đọc thông tin dưới đây và trả lời các câu hỏi:</a:t>
            </a:r>
            <a:endParaRPr lang="en-US" sz="3200" b="1">
              <a:latin typeface="Calibri" panose="020F0502020204030204" pitchFamily="34" charset="0"/>
              <a:cs typeface="Calibri" panose="020F0502020204030204" pitchFamily="34" charset="0"/>
            </a:endParaRPr>
          </a:p>
        </p:txBody>
      </p:sp>
      <p:pic>
        <p:nvPicPr>
          <p:cNvPr id="9" name="Hình ảnh 8" descr="Ảnh có chứa hình vẽ, minh họa, bản phác thảo, hình mẫu&#10;&#10;Mô tả được tạo tự động">
            <a:extLst>
              <a:ext uri="{FF2B5EF4-FFF2-40B4-BE49-F238E27FC236}">
                <a16:creationId xmlns:a16="http://schemas.microsoft.com/office/drawing/2014/main" xmlns="" id="{DC0D0E62-F955-BD5D-4093-D5189A5F9307}"/>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411322" y="2916189"/>
            <a:ext cx="3708798" cy="3708798"/>
          </a:xfrm>
          <a:prstGeom prst="rect">
            <a:avLst/>
          </a:prstGeom>
        </p:spPr>
      </p:pic>
      <p:pic>
        <p:nvPicPr>
          <p:cNvPr id="10" name="Picture 4">
            <a:extLst>
              <a:ext uri="{FF2B5EF4-FFF2-40B4-BE49-F238E27FC236}">
                <a16:creationId xmlns:a16="http://schemas.microsoft.com/office/drawing/2014/main" xmlns="" id="{B0FD92C0-06DA-FFEC-5A4D-BE6E8FAA5A7B}"/>
              </a:ext>
            </a:extLst>
          </p:cNvPr>
          <p:cNvPicPr>
            <a:picLocks noChangeAspect="1"/>
          </p:cNvPicPr>
          <p:nvPr/>
        </p:nvPicPr>
        <p:blipFill>
          <a:blip r:embed="rId5"/>
          <a:srcRect/>
          <a:stretch>
            <a:fillRect/>
          </a:stretch>
        </p:blipFill>
        <p:spPr>
          <a:xfrm>
            <a:off x="973320" y="3751440"/>
            <a:ext cx="1418248" cy="2340987"/>
          </a:xfrm>
          <a:prstGeom prst="rect">
            <a:avLst/>
          </a:prstGeom>
        </p:spPr>
      </p:pic>
      <p:sp>
        <p:nvSpPr>
          <p:cNvPr id="16" name="TextBox 8">
            <a:extLst>
              <a:ext uri="{FF2B5EF4-FFF2-40B4-BE49-F238E27FC236}">
                <a16:creationId xmlns:a16="http://schemas.microsoft.com/office/drawing/2014/main" xmlns="" id="{EAF1705E-27A2-1B93-2755-16F0A763F5FC}"/>
              </a:ext>
            </a:extLst>
          </p:cNvPr>
          <p:cNvSpPr txBox="1"/>
          <p:nvPr/>
        </p:nvSpPr>
        <p:spPr>
          <a:xfrm>
            <a:off x="3843450" y="3397497"/>
            <a:ext cx="4567872"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w="28575">
                  <a:solidFill>
                    <a:sysClr val="windowText" lastClr="000000"/>
                  </a:solidFill>
                  <a:prstDash val="solid"/>
                </a:ln>
                <a:solidFill>
                  <a:srgbClr val="FFFF00"/>
                </a:solidFill>
                <a:effectLst>
                  <a:outerShdw blurRad="38100" dist="38100" dir="2700000" algn="tl">
                    <a:srgbClr val="000000">
                      <a:alpha val="43137"/>
                    </a:srgbClr>
                  </a:outerShdw>
                </a:effectLst>
                <a:uLnTx/>
                <a:uFillTx/>
                <a:latin typeface="iCiel Pony" panose="02000000000000000000" pitchFamily="2" charset="0"/>
                <a:ea typeface="+mn-ea"/>
                <a:cs typeface="+mn-cs"/>
              </a:rPr>
              <a:t>TRÒ</a:t>
            </a:r>
            <a:r>
              <a:rPr kumimoji="0" lang="en-US" sz="4000" b="0" i="0" u="none" strike="noStrike" kern="1200" cap="none" spc="0" normalizeH="0" noProof="0">
                <a:ln w="28575">
                  <a:solidFill>
                    <a:sysClr val="windowText" lastClr="000000"/>
                  </a:solidFill>
                  <a:prstDash val="solid"/>
                </a:ln>
                <a:solidFill>
                  <a:srgbClr val="FFFF00"/>
                </a:solidFill>
                <a:effectLst>
                  <a:outerShdw blurRad="38100" dist="38100" dir="2700000" algn="tl">
                    <a:srgbClr val="000000">
                      <a:alpha val="43137"/>
                    </a:srgbClr>
                  </a:outerShdw>
                </a:effectLst>
                <a:uLnTx/>
                <a:uFillTx/>
                <a:latin typeface="iCiel Pony" panose="02000000000000000000" pitchFamily="2" charset="0"/>
                <a:ea typeface="+mn-ea"/>
                <a:cs typeface="+mn-cs"/>
              </a:rPr>
              <a:t> CHƠI</a:t>
            </a:r>
            <a:endParaRPr kumimoji="0" lang="en-US" sz="4000" b="0" i="0" u="none" strike="noStrike" kern="1200" cap="none" spc="0" normalizeH="0" baseline="0" noProof="0" dirty="0">
              <a:ln w="28575">
                <a:solidFill>
                  <a:sysClr val="windowText" lastClr="000000"/>
                </a:solidFill>
                <a:prstDash val="solid"/>
              </a:ln>
              <a:solidFill>
                <a:srgbClr val="FFFF00"/>
              </a:solidFill>
              <a:effectLst>
                <a:outerShdw blurRad="38100" dist="38100" dir="2700000" algn="tl">
                  <a:srgbClr val="000000">
                    <a:alpha val="43137"/>
                  </a:srgbClr>
                </a:outerShdw>
              </a:effectLst>
              <a:uLnTx/>
              <a:uFillTx/>
              <a:latin typeface="iCiel Pony" panose="02000000000000000000" pitchFamily="2" charset="0"/>
              <a:ea typeface="+mn-ea"/>
              <a:cs typeface="+mn-cs"/>
            </a:endParaRPr>
          </a:p>
        </p:txBody>
      </p:sp>
      <p:sp>
        <p:nvSpPr>
          <p:cNvPr id="24" name="TextBox 67">
            <a:extLst>
              <a:ext uri="{FF2B5EF4-FFF2-40B4-BE49-F238E27FC236}">
                <a16:creationId xmlns:a16="http://schemas.microsoft.com/office/drawing/2014/main" xmlns="" id="{43965F47-1617-32A4-2048-BF05475C671A}"/>
              </a:ext>
            </a:extLst>
          </p:cNvPr>
          <p:cNvSpPr txBox="1"/>
          <p:nvPr/>
        </p:nvSpPr>
        <p:spPr>
          <a:xfrm>
            <a:off x="1633525" y="4541046"/>
            <a:ext cx="8876031" cy="882144"/>
          </a:xfrm>
          <a:prstGeom prst="rect">
            <a:avLst/>
          </a:prstGeom>
          <a:noFill/>
        </p:spPr>
        <p:txBody>
          <a:bodyPr wrap="square" rtlCol="0">
            <a:prstTxWarp prst="textArchUp">
              <a:avLst>
                <a:gd name="adj" fmla="val 11029292"/>
              </a:avLst>
            </a:prstTxWarp>
            <a:spAutoFit/>
          </a:bodyPr>
          <a:lstStyle/>
          <a:p>
            <a:pPr algn="ctr"/>
            <a:r>
              <a:rPr lang="en-US" sz="6600" b="1" dirty="0">
                <a:ln w="19050">
                  <a:solidFill>
                    <a:srgbClr val="002060"/>
                  </a:solidFill>
                  <a:prstDash val="solid"/>
                </a:ln>
                <a:solidFill>
                  <a:srgbClr val="66FFFF"/>
                </a:solidFill>
                <a:effectLst>
                  <a:outerShdw dist="38100" dir="2700000" algn="tl" rotWithShape="0">
                    <a:schemeClr val="accent2">
                      <a:lumMod val="40000"/>
                      <a:lumOff val="60000"/>
                    </a:schemeClr>
                  </a:outerShdw>
                </a:effectLst>
                <a:latin typeface="LNTH-LuoLuoNotangYuanTi 1" pitchFamily="2" charset="-128"/>
                <a:ea typeface="LNTH-LuoLuoNotangYuanTi 1" pitchFamily="2" charset="-128"/>
                <a:cs typeface="LNTH-LuoLuoNotangYuanTi 1" pitchFamily="2" charset="-128"/>
              </a:rPr>
              <a:t>BỆNH NHÂN VÀ BÁC SĨ</a:t>
            </a:r>
            <a:endParaRPr lang="en-US" sz="6600" b="1" dirty="0">
              <a:ln w="19050">
                <a:solidFill>
                  <a:srgbClr val="002060"/>
                </a:solidFill>
                <a:prstDash val="solid"/>
              </a:ln>
              <a:solidFill>
                <a:srgbClr val="CC99FF"/>
              </a:solidFill>
              <a:effectLst>
                <a:outerShdw dist="38100" dir="2700000" algn="tl" rotWithShape="0">
                  <a:schemeClr val="accent2">
                    <a:lumMod val="40000"/>
                    <a:lumOff val="60000"/>
                  </a:schemeClr>
                </a:outerShdw>
              </a:effectLst>
              <a:latin typeface="LNTH-LuoLuoNotangYuanTi 1" pitchFamily="2" charset="-128"/>
              <a:ea typeface="LNTH-LuoLuoNotangYuanTi 1" pitchFamily="2" charset="-128"/>
              <a:cs typeface="LNTH-LuoLuoNotangYuanTi 1" pitchFamily="2" charset="-128"/>
            </a:endParaRPr>
          </a:p>
        </p:txBody>
      </p:sp>
      <p:sp>
        <p:nvSpPr>
          <p:cNvPr id="29" name="Hộp Văn bản 28">
            <a:extLst>
              <a:ext uri="{FF2B5EF4-FFF2-40B4-BE49-F238E27FC236}">
                <a16:creationId xmlns:a16="http://schemas.microsoft.com/office/drawing/2014/main" xmlns="" id="{80CC17AB-8C4C-402C-1886-E471DE72410A}"/>
              </a:ext>
            </a:extLst>
          </p:cNvPr>
          <p:cNvSpPr txBox="1"/>
          <p:nvPr/>
        </p:nvSpPr>
        <p:spPr>
          <a:xfrm>
            <a:off x="4070458" y="4795067"/>
            <a:ext cx="4122013" cy="677108"/>
          </a:xfrm>
          <a:prstGeom prst="rect">
            <a:avLst/>
          </a:prstGeom>
          <a:noFill/>
        </p:spPr>
        <p:txBody>
          <a:bodyPr wrap="square" rtlCol="0">
            <a:spAutoFit/>
          </a:bodyPr>
          <a:lstStyle/>
          <a:p>
            <a:pPr algn="ctr"/>
            <a:r>
              <a:rPr lang="vi-VN" sz="3800">
                <a:solidFill>
                  <a:srgbClr val="FF0000"/>
                </a:solidFill>
                <a:latin typeface="UTM Duepuntozero" panose="02040603050506020204" pitchFamily="18" charset="0"/>
              </a:rPr>
              <a:t>Chia sẻ trước lớp</a:t>
            </a:r>
            <a:endParaRPr lang="en-US" sz="3800" dirty="0">
              <a:solidFill>
                <a:srgbClr val="FF0000"/>
              </a:solidFill>
              <a:latin typeface="UTM Duepuntozero" panose="02040603050506020204" pitchFamily="18" charset="0"/>
            </a:endParaRPr>
          </a:p>
        </p:txBody>
      </p:sp>
      <p:grpSp>
        <p:nvGrpSpPr>
          <p:cNvPr id="8" name="Group 5">
            <a:extLst>
              <a:ext uri="{FF2B5EF4-FFF2-40B4-BE49-F238E27FC236}">
                <a16:creationId xmlns:a16="http://schemas.microsoft.com/office/drawing/2014/main" xmlns="" id="{0A62BD63-AF5E-C675-A2B1-E7A415560FD4}"/>
              </a:ext>
            </a:extLst>
          </p:cNvPr>
          <p:cNvGrpSpPr/>
          <p:nvPr/>
        </p:nvGrpSpPr>
        <p:grpSpPr>
          <a:xfrm>
            <a:off x="3307779" y="5387639"/>
            <a:ext cx="5527521" cy="968789"/>
            <a:chOff x="2302333" y="1742548"/>
            <a:chExt cx="11632041" cy="1999351"/>
          </a:xfrm>
        </p:grpSpPr>
        <p:pic>
          <p:nvPicPr>
            <p:cNvPr id="13" name="Picture 1">
              <a:extLst>
                <a:ext uri="{FF2B5EF4-FFF2-40B4-BE49-F238E27FC236}">
                  <a16:creationId xmlns:a16="http://schemas.microsoft.com/office/drawing/2014/main" xmlns="" id="{40A20582-74CA-E9E3-518F-EC639962B645}"/>
                </a:ext>
              </a:extLst>
            </p:cNvPr>
            <p:cNvPicPr>
              <a:picLocks noChangeAspect="1"/>
            </p:cNvPicPr>
            <p:nvPr/>
          </p:nvPicPr>
          <p:blipFill>
            <a:blip r:embed="rId6"/>
            <a:stretch>
              <a:fillRect/>
            </a:stretch>
          </p:blipFill>
          <p:spPr>
            <a:xfrm>
              <a:off x="2302333" y="1742761"/>
              <a:ext cx="7587334" cy="1999138"/>
            </a:xfrm>
            <a:prstGeom prst="rect">
              <a:avLst/>
            </a:prstGeom>
          </p:spPr>
        </p:pic>
        <p:pic>
          <p:nvPicPr>
            <p:cNvPr id="14" name="Picture 4">
              <a:extLst>
                <a:ext uri="{FF2B5EF4-FFF2-40B4-BE49-F238E27FC236}">
                  <a16:creationId xmlns:a16="http://schemas.microsoft.com/office/drawing/2014/main" xmlns="" id="{A320F7B0-B471-724D-3884-93AC4F6B4A4E}"/>
                </a:ext>
              </a:extLst>
            </p:cNvPr>
            <p:cNvPicPr>
              <a:picLocks noChangeAspect="1"/>
            </p:cNvPicPr>
            <p:nvPr/>
          </p:nvPicPr>
          <p:blipFill>
            <a:blip r:embed="rId7"/>
            <a:stretch>
              <a:fillRect/>
            </a:stretch>
          </p:blipFill>
          <p:spPr>
            <a:xfrm>
              <a:off x="10240027" y="1742548"/>
              <a:ext cx="3694347" cy="1936478"/>
            </a:xfrm>
            <a:prstGeom prst="rect">
              <a:avLst/>
            </a:prstGeom>
          </p:spPr>
        </p:pic>
      </p:grpSp>
    </p:spTree>
    <p:extLst>
      <p:ext uri="{BB962C8B-B14F-4D97-AF65-F5344CB8AC3E}">
        <p14:creationId xmlns:p14="http://schemas.microsoft.com/office/powerpoint/2010/main" val="256539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xmlns="" id="{915CB4B3-3B00-EA00-891B-561E2CC7E749}"/>
              </a:ext>
            </a:extLst>
          </p:cNvPr>
          <p:cNvGrpSpPr/>
          <p:nvPr/>
        </p:nvGrpSpPr>
        <p:grpSpPr>
          <a:xfrm>
            <a:off x="290733" y="203983"/>
            <a:ext cx="11610536" cy="6450036"/>
            <a:chOff x="290733" y="203983"/>
            <a:chExt cx="11610536" cy="6450036"/>
          </a:xfrm>
        </p:grpSpPr>
        <p:sp>
          <p:nvSpPr>
            <p:cNvPr id="3" name="Hình chữ nhật: Góc Tròn 2">
              <a:extLst>
                <a:ext uri="{FF2B5EF4-FFF2-40B4-BE49-F238E27FC236}">
                  <a16:creationId xmlns:a16="http://schemas.microsoft.com/office/drawing/2014/main" xmlns="" id="{7106D7FD-90E8-1BC4-08A5-60D069B3BAFC}"/>
                </a:ext>
              </a:extLst>
            </p:cNvPr>
            <p:cNvSpPr/>
            <p:nvPr/>
          </p:nvSpPr>
          <p:spPr>
            <a:xfrm>
              <a:off x="290733" y="203983"/>
              <a:ext cx="11610536" cy="6450036"/>
            </a:xfrm>
            <a:prstGeom prst="roundRect">
              <a:avLst/>
            </a:prstGeom>
            <a:solidFill>
              <a:srgbClr val="FFF7E1"/>
            </a:solidFill>
            <a:ln w="28575">
              <a:solidFill>
                <a:srgbClr val="FF5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ình chữ nhật: Góc Tròn 3">
              <a:extLst>
                <a:ext uri="{FF2B5EF4-FFF2-40B4-BE49-F238E27FC236}">
                  <a16:creationId xmlns:a16="http://schemas.microsoft.com/office/drawing/2014/main" xmlns="" id="{77832336-C854-1F1F-624A-DA4A73EDA128}"/>
                </a:ext>
              </a:extLst>
            </p:cNvPr>
            <p:cNvSpPr/>
            <p:nvPr/>
          </p:nvSpPr>
          <p:spPr>
            <a:xfrm>
              <a:off x="576775" y="422031"/>
              <a:ext cx="11043139" cy="5992837"/>
            </a:xfrm>
            <a:prstGeom prst="roundRect">
              <a:avLst/>
            </a:prstGeom>
            <a:noFill/>
            <a:ln w="28575">
              <a:solidFill>
                <a:srgbClr val="FF5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Hộp Văn bản 5">
            <a:extLst>
              <a:ext uri="{FF2B5EF4-FFF2-40B4-BE49-F238E27FC236}">
                <a16:creationId xmlns:a16="http://schemas.microsoft.com/office/drawing/2014/main" xmlns="" id="{F718F54C-0F05-4A09-4460-D33F25BC634A}"/>
              </a:ext>
            </a:extLst>
          </p:cNvPr>
          <p:cNvSpPr txBox="1"/>
          <p:nvPr/>
        </p:nvSpPr>
        <p:spPr>
          <a:xfrm>
            <a:off x="1971268" y="896201"/>
            <a:ext cx="9047587" cy="1077218"/>
          </a:xfrm>
          <a:prstGeom prst="rect">
            <a:avLst/>
          </a:prstGeom>
          <a:noFill/>
        </p:spPr>
        <p:txBody>
          <a:bodyPr wrap="square">
            <a:spAutoFit/>
          </a:bodyPr>
          <a:lstStyle/>
          <a:p>
            <a:pPr algn="just"/>
            <a:r>
              <a:rPr lang="vi-VN" sz="3200">
                <a:latin typeface="Calibri" panose="020F0502020204030204" pitchFamily="34" charset="0"/>
                <a:cs typeface="Calibri" panose="020F0502020204030204" pitchFamily="34" charset="0"/>
              </a:rPr>
              <a:t>Em còn biết những bệnh do thiếu chất dinh dưỡng nào? Hãy kể tên và chia sẻ với bạn.</a:t>
            </a:r>
            <a:endParaRPr lang="en-US" sz="3200">
              <a:latin typeface="Calibri" panose="020F0502020204030204" pitchFamily="34" charset="0"/>
              <a:cs typeface="Calibri" panose="020F0502020204030204" pitchFamily="34" charset="0"/>
            </a:endParaRPr>
          </a:p>
        </p:txBody>
      </p:sp>
      <p:pic>
        <p:nvPicPr>
          <p:cNvPr id="7" name="Picture 4">
            <a:extLst>
              <a:ext uri="{FF2B5EF4-FFF2-40B4-BE49-F238E27FC236}">
                <a16:creationId xmlns:a16="http://schemas.microsoft.com/office/drawing/2014/main" xmlns="" id="{B9BBC74E-245A-B8BD-91AA-8FF13F6CEFA0}"/>
              </a:ext>
            </a:extLst>
          </p:cNvPr>
          <p:cNvPicPr>
            <a:picLocks noChangeAspect="1"/>
          </p:cNvPicPr>
          <p:nvPr/>
        </p:nvPicPr>
        <p:blipFill>
          <a:blip r:embed="rId2"/>
          <a:stretch>
            <a:fillRect/>
          </a:stretch>
        </p:blipFill>
        <p:spPr>
          <a:xfrm>
            <a:off x="1355906" y="863138"/>
            <a:ext cx="615452" cy="774247"/>
          </a:xfrm>
          <a:prstGeom prst="rect">
            <a:avLst/>
          </a:prstGeom>
        </p:spPr>
      </p:pic>
      <p:pic>
        <p:nvPicPr>
          <p:cNvPr id="9" name="Hình ảnh 8" descr="Ảnh có chứa hình vẽ, minh họa, bản phác thảo, hình mẫu&#10;&#10;Mô tả được tạo tự động">
            <a:extLst>
              <a:ext uri="{FF2B5EF4-FFF2-40B4-BE49-F238E27FC236}">
                <a16:creationId xmlns:a16="http://schemas.microsoft.com/office/drawing/2014/main" xmlns="" id="{DC0D0E62-F955-BD5D-4093-D5189A5F9307}"/>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411322" y="2916189"/>
            <a:ext cx="3708798" cy="3708798"/>
          </a:xfrm>
          <a:prstGeom prst="rect">
            <a:avLst/>
          </a:prstGeom>
        </p:spPr>
      </p:pic>
      <p:pic>
        <p:nvPicPr>
          <p:cNvPr id="10" name="Picture 4">
            <a:extLst>
              <a:ext uri="{FF2B5EF4-FFF2-40B4-BE49-F238E27FC236}">
                <a16:creationId xmlns:a16="http://schemas.microsoft.com/office/drawing/2014/main" xmlns="" id="{B0FD92C0-06DA-FFEC-5A4D-BE6E8FAA5A7B}"/>
              </a:ext>
            </a:extLst>
          </p:cNvPr>
          <p:cNvPicPr>
            <a:picLocks noChangeAspect="1"/>
          </p:cNvPicPr>
          <p:nvPr/>
        </p:nvPicPr>
        <p:blipFill>
          <a:blip r:embed="rId5"/>
          <a:srcRect/>
          <a:stretch>
            <a:fillRect/>
          </a:stretch>
        </p:blipFill>
        <p:spPr>
          <a:xfrm>
            <a:off x="973320" y="3751440"/>
            <a:ext cx="1418248" cy="2340987"/>
          </a:xfrm>
          <a:prstGeom prst="rect">
            <a:avLst/>
          </a:prstGeom>
        </p:spPr>
      </p:pic>
      <p:sp>
        <p:nvSpPr>
          <p:cNvPr id="16" name="TextBox 8">
            <a:extLst>
              <a:ext uri="{FF2B5EF4-FFF2-40B4-BE49-F238E27FC236}">
                <a16:creationId xmlns:a16="http://schemas.microsoft.com/office/drawing/2014/main" xmlns="" id="{EAF1705E-27A2-1B93-2755-16F0A763F5FC}"/>
              </a:ext>
            </a:extLst>
          </p:cNvPr>
          <p:cNvSpPr txBox="1"/>
          <p:nvPr/>
        </p:nvSpPr>
        <p:spPr>
          <a:xfrm>
            <a:off x="3787604" y="2191467"/>
            <a:ext cx="4567872"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w="28575">
                  <a:solidFill>
                    <a:sysClr val="windowText" lastClr="000000"/>
                  </a:solidFill>
                  <a:prstDash val="solid"/>
                </a:ln>
                <a:solidFill>
                  <a:srgbClr val="FFFF00"/>
                </a:solidFill>
                <a:effectLst>
                  <a:outerShdw blurRad="38100" dist="38100" dir="2700000" algn="tl">
                    <a:srgbClr val="000000">
                      <a:alpha val="43137"/>
                    </a:srgbClr>
                  </a:outerShdw>
                </a:effectLst>
                <a:uLnTx/>
                <a:uFillTx/>
                <a:latin typeface="iCiel Pony" panose="02000000000000000000" pitchFamily="2" charset="0"/>
                <a:ea typeface="+mn-ea"/>
                <a:cs typeface="+mn-cs"/>
              </a:rPr>
              <a:t>TRÒ</a:t>
            </a:r>
            <a:r>
              <a:rPr kumimoji="0" lang="en-US" sz="4000" b="0" i="0" u="none" strike="noStrike" kern="1200" cap="none" spc="0" normalizeH="0" noProof="0">
                <a:ln w="28575">
                  <a:solidFill>
                    <a:sysClr val="windowText" lastClr="000000"/>
                  </a:solidFill>
                  <a:prstDash val="solid"/>
                </a:ln>
                <a:solidFill>
                  <a:srgbClr val="FFFF00"/>
                </a:solidFill>
                <a:effectLst>
                  <a:outerShdw blurRad="38100" dist="38100" dir="2700000" algn="tl">
                    <a:srgbClr val="000000">
                      <a:alpha val="43137"/>
                    </a:srgbClr>
                  </a:outerShdw>
                </a:effectLst>
                <a:uLnTx/>
                <a:uFillTx/>
                <a:latin typeface="iCiel Pony" panose="02000000000000000000" pitchFamily="2" charset="0"/>
                <a:ea typeface="+mn-ea"/>
                <a:cs typeface="+mn-cs"/>
              </a:rPr>
              <a:t> CHƠI</a:t>
            </a:r>
            <a:endParaRPr kumimoji="0" lang="en-US" sz="4000" b="0" i="0" u="none" strike="noStrike" kern="1200" cap="none" spc="0" normalizeH="0" baseline="0" noProof="0" dirty="0">
              <a:ln w="28575">
                <a:solidFill>
                  <a:sysClr val="windowText" lastClr="000000"/>
                </a:solidFill>
                <a:prstDash val="solid"/>
              </a:ln>
              <a:solidFill>
                <a:srgbClr val="FFFF00"/>
              </a:solidFill>
              <a:effectLst>
                <a:outerShdw blurRad="38100" dist="38100" dir="2700000" algn="tl">
                  <a:srgbClr val="000000">
                    <a:alpha val="43137"/>
                  </a:srgbClr>
                </a:outerShdw>
              </a:effectLst>
              <a:uLnTx/>
              <a:uFillTx/>
              <a:latin typeface="iCiel Pony" panose="02000000000000000000" pitchFamily="2" charset="0"/>
              <a:ea typeface="+mn-ea"/>
              <a:cs typeface="+mn-cs"/>
            </a:endParaRPr>
          </a:p>
        </p:txBody>
      </p:sp>
      <p:sp>
        <p:nvSpPr>
          <p:cNvPr id="24" name="TextBox 67">
            <a:extLst>
              <a:ext uri="{FF2B5EF4-FFF2-40B4-BE49-F238E27FC236}">
                <a16:creationId xmlns:a16="http://schemas.microsoft.com/office/drawing/2014/main" xmlns="" id="{43965F47-1617-32A4-2048-BF05475C671A}"/>
              </a:ext>
            </a:extLst>
          </p:cNvPr>
          <p:cNvSpPr txBox="1"/>
          <p:nvPr/>
        </p:nvSpPr>
        <p:spPr>
          <a:xfrm>
            <a:off x="1597100" y="3568053"/>
            <a:ext cx="8876031" cy="882144"/>
          </a:xfrm>
          <a:prstGeom prst="rect">
            <a:avLst/>
          </a:prstGeom>
          <a:noFill/>
        </p:spPr>
        <p:txBody>
          <a:bodyPr wrap="square" rtlCol="0">
            <a:prstTxWarp prst="textArchUp">
              <a:avLst>
                <a:gd name="adj" fmla="val 11029292"/>
              </a:avLst>
            </a:prstTxWarp>
            <a:spAutoFit/>
          </a:bodyPr>
          <a:lstStyle/>
          <a:p>
            <a:pPr algn="ctr"/>
            <a:r>
              <a:rPr lang="en-US" sz="6600" b="1">
                <a:ln w="19050">
                  <a:solidFill>
                    <a:srgbClr val="002060"/>
                  </a:solidFill>
                  <a:prstDash val="solid"/>
                </a:ln>
                <a:solidFill>
                  <a:srgbClr val="66FFFF"/>
                </a:solidFill>
                <a:effectLst>
                  <a:outerShdw dist="38100" dir="2700000" algn="tl" rotWithShape="0">
                    <a:schemeClr val="accent2">
                      <a:lumMod val="40000"/>
                      <a:lumOff val="60000"/>
                    </a:schemeClr>
                  </a:outerShdw>
                </a:effectLst>
                <a:latin typeface="LNTH-LuoLuoNotangYuanTi 1" pitchFamily="2" charset="-128"/>
                <a:ea typeface="LNTH-LuoLuoNotangYuanTi 1" pitchFamily="2" charset="-128"/>
                <a:cs typeface="LNTH-LuoLuoNotangYuanTi 1" pitchFamily="2" charset="-128"/>
              </a:rPr>
              <a:t>BỆNH NHÂN VÀ BÁC SĨ</a:t>
            </a:r>
            <a:endParaRPr lang="en-US" sz="6600" b="1" dirty="0">
              <a:ln w="19050">
                <a:solidFill>
                  <a:srgbClr val="002060"/>
                </a:solidFill>
                <a:prstDash val="solid"/>
              </a:ln>
              <a:solidFill>
                <a:srgbClr val="CC99FF"/>
              </a:solidFill>
              <a:effectLst>
                <a:outerShdw dist="38100" dir="2700000" algn="tl" rotWithShape="0">
                  <a:schemeClr val="accent2">
                    <a:lumMod val="40000"/>
                    <a:lumOff val="60000"/>
                  </a:schemeClr>
                </a:outerShdw>
              </a:effectLst>
              <a:latin typeface="LNTH-LuoLuoNotangYuanTi 1" pitchFamily="2" charset="-128"/>
              <a:ea typeface="LNTH-LuoLuoNotangYuanTi 1" pitchFamily="2" charset="-128"/>
              <a:cs typeface="LNTH-LuoLuoNotangYuanTi 1" pitchFamily="2" charset="-128"/>
            </a:endParaRPr>
          </a:p>
        </p:txBody>
      </p:sp>
      <p:sp>
        <p:nvSpPr>
          <p:cNvPr id="29" name="Hộp Văn bản 28">
            <a:extLst>
              <a:ext uri="{FF2B5EF4-FFF2-40B4-BE49-F238E27FC236}">
                <a16:creationId xmlns:a16="http://schemas.microsoft.com/office/drawing/2014/main" xmlns="" id="{80CC17AB-8C4C-402C-1886-E471DE72410A}"/>
              </a:ext>
            </a:extLst>
          </p:cNvPr>
          <p:cNvSpPr txBox="1"/>
          <p:nvPr/>
        </p:nvSpPr>
        <p:spPr>
          <a:xfrm>
            <a:off x="2746004" y="4054827"/>
            <a:ext cx="6578221" cy="677108"/>
          </a:xfrm>
          <a:prstGeom prst="rect">
            <a:avLst/>
          </a:prstGeom>
          <a:noFill/>
        </p:spPr>
        <p:txBody>
          <a:bodyPr wrap="square" rtlCol="0">
            <a:spAutoFit/>
          </a:bodyPr>
          <a:lstStyle/>
          <a:p>
            <a:pPr algn="ctr"/>
            <a:r>
              <a:rPr lang="vi-VN" sz="3800">
                <a:solidFill>
                  <a:srgbClr val="FF0000"/>
                </a:solidFill>
                <a:latin typeface="UTM Duepuntozero" panose="02040603050506020204" pitchFamily="18" charset="0"/>
              </a:rPr>
              <a:t>Chia sẻ </a:t>
            </a:r>
            <a:r>
              <a:rPr lang="en-US" sz="3800">
                <a:solidFill>
                  <a:srgbClr val="FF0000"/>
                </a:solidFill>
                <a:latin typeface="UTM Duepuntozero" panose="02040603050506020204" pitchFamily="18" charset="0"/>
              </a:rPr>
              <a:t>với bạn và </a:t>
            </a:r>
            <a:r>
              <a:rPr lang="vi-VN" sz="3800">
                <a:solidFill>
                  <a:srgbClr val="FF0000"/>
                </a:solidFill>
                <a:latin typeface="UTM Duepuntozero" panose="02040603050506020204" pitchFamily="18" charset="0"/>
              </a:rPr>
              <a:t>trước lớp</a:t>
            </a:r>
          </a:p>
        </p:txBody>
      </p:sp>
      <p:grpSp>
        <p:nvGrpSpPr>
          <p:cNvPr id="8" name="Group 5">
            <a:extLst>
              <a:ext uri="{FF2B5EF4-FFF2-40B4-BE49-F238E27FC236}">
                <a16:creationId xmlns:a16="http://schemas.microsoft.com/office/drawing/2014/main" xmlns="" id="{227047FE-809B-51D3-2367-DCAD53BF13CF}"/>
              </a:ext>
            </a:extLst>
          </p:cNvPr>
          <p:cNvGrpSpPr/>
          <p:nvPr/>
        </p:nvGrpSpPr>
        <p:grpSpPr>
          <a:xfrm>
            <a:off x="3067895" y="4795865"/>
            <a:ext cx="5934437" cy="1121750"/>
            <a:chOff x="2302333" y="1742548"/>
            <a:chExt cx="11632041" cy="1999351"/>
          </a:xfrm>
        </p:grpSpPr>
        <p:pic>
          <p:nvPicPr>
            <p:cNvPr id="13" name="Picture 1">
              <a:extLst>
                <a:ext uri="{FF2B5EF4-FFF2-40B4-BE49-F238E27FC236}">
                  <a16:creationId xmlns:a16="http://schemas.microsoft.com/office/drawing/2014/main" xmlns="" id="{91C0DDD4-7A80-8030-6828-AC90EDAE02F4}"/>
                </a:ext>
              </a:extLst>
            </p:cNvPr>
            <p:cNvPicPr>
              <a:picLocks noChangeAspect="1"/>
            </p:cNvPicPr>
            <p:nvPr/>
          </p:nvPicPr>
          <p:blipFill>
            <a:blip r:embed="rId6"/>
            <a:stretch>
              <a:fillRect/>
            </a:stretch>
          </p:blipFill>
          <p:spPr>
            <a:xfrm>
              <a:off x="2302333" y="1742761"/>
              <a:ext cx="7587334" cy="1999138"/>
            </a:xfrm>
            <a:prstGeom prst="rect">
              <a:avLst/>
            </a:prstGeom>
          </p:spPr>
        </p:pic>
        <p:pic>
          <p:nvPicPr>
            <p:cNvPr id="14" name="Picture 4">
              <a:extLst>
                <a:ext uri="{FF2B5EF4-FFF2-40B4-BE49-F238E27FC236}">
                  <a16:creationId xmlns:a16="http://schemas.microsoft.com/office/drawing/2014/main" xmlns="" id="{B5AE512A-4D5C-41D0-0DF3-70252D5D3913}"/>
                </a:ext>
              </a:extLst>
            </p:cNvPr>
            <p:cNvPicPr>
              <a:picLocks noChangeAspect="1"/>
            </p:cNvPicPr>
            <p:nvPr/>
          </p:nvPicPr>
          <p:blipFill>
            <a:blip r:embed="rId7"/>
            <a:stretch>
              <a:fillRect/>
            </a:stretch>
          </p:blipFill>
          <p:spPr>
            <a:xfrm>
              <a:off x="10240027" y="1742548"/>
              <a:ext cx="3694347" cy="1936478"/>
            </a:xfrm>
            <a:prstGeom prst="rect">
              <a:avLst/>
            </a:prstGeom>
          </p:spPr>
        </p:pic>
      </p:grpSp>
    </p:spTree>
    <p:extLst>
      <p:ext uri="{BB962C8B-B14F-4D97-AF65-F5344CB8AC3E}">
        <p14:creationId xmlns:p14="http://schemas.microsoft.com/office/powerpoint/2010/main" val="255749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xmlns="" id="{915CB4B3-3B00-EA00-891B-561E2CC7E749}"/>
              </a:ext>
            </a:extLst>
          </p:cNvPr>
          <p:cNvGrpSpPr/>
          <p:nvPr/>
        </p:nvGrpSpPr>
        <p:grpSpPr>
          <a:xfrm>
            <a:off x="290733" y="203983"/>
            <a:ext cx="11610536" cy="6450036"/>
            <a:chOff x="290733" y="203983"/>
            <a:chExt cx="11610536" cy="6450036"/>
          </a:xfrm>
        </p:grpSpPr>
        <p:sp>
          <p:nvSpPr>
            <p:cNvPr id="3" name="Hình chữ nhật: Góc Tròn 2">
              <a:extLst>
                <a:ext uri="{FF2B5EF4-FFF2-40B4-BE49-F238E27FC236}">
                  <a16:creationId xmlns:a16="http://schemas.microsoft.com/office/drawing/2014/main" xmlns="" id="{7106D7FD-90E8-1BC4-08A5-60D069B3BAFC}"/>
                </a:ext>
              </a:extLst>
            </p:cNvPr>
            <p:cNvSpPr/>
            <p:nvPr/>
          </p:nvSpPr>
          <p:spPr>
            <a:xfrm>
              <a:off x="290733" y="203983"/>
              <a:ext cx="11610536" cy="6450036"/>
            </a:xfrm>
            <a:prstGeom prst="roundRect">
              <a:avLst/>
            </a:prstGeom>
            <a:solidFill>
              <a:srgbClr val="FFF7E1"/>
            </a:solidFill>
            <a:ln w="28575">
              <a:solidFill>
                <a:srgbClr val="FF5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ình chữ nhật: Góc Tròn 3">
              <a:extLst>
                <a:ext uri="{FF2B5EF4-FFF2-40B4-BE49-F238E27FC236}">
                  <a16:creationId xmlns:a16="http://schemas.microsoft.com/office/drawing/2014/main" xmlns="" id="{77832336-C854-1F1F-624A-DA4A73EDA128}"/>
                </a:ext>
              </a:extLst>
            </p:cNvPr>
            <p:cNvSpPr/>
            <p:nvPr/>
          </p:nvSpPr>
          <p:spPr>
            <a:xfrm>
              <a:off x="576775" y="422031"/>
              <a:ext cx="11043139" cy="5992837"/>
            </a:xfrm>
            <a:prstGeom prst="roundRect">
              <a:avLst/>
            </a:prstGeom>
            <a:noFill/>
            <a:ln w="28575">
              <a:solidFill>
                <a:srgbClr val="FF5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Hộp Văn bản 10">
            <a:extLst>
              <a:ext uri="{FF2B5EF4-FFF2-40B4-BE49-F238E27FC236}">
                <a16:creationId xmlns:a16="http://schemas.microsoft.com/office/drawing/2014/main" xmlns="" id="{B749D78E-074E-A32B-CB3E-9992FEDF6CA3}"/>
              </a:ext>
            </a:extLst>
          </p:cNvPr>
          <p:cNvSpPr txBox="1"/>
          <p:nvPr/>
        </p:nvSpPr>
        <p:spPr>
          <a:xfrm>
            <a:off x="1807495" y="775242"/>
            <a:ext cx="9047587" cy="1077218"/>
          </a:xfrm>
          <a:prstGeom prst="rect">
            <a:avLst/>
          </a:prstGeom>
          <a:noFill/>
        </p:spPr>
        <p:txBody>
          <a:bodyPr wrap="square">
            <a:spAutoFit/>
          </a:bodyPr>
          <a:lstStyle/>
          <a:p>
            <a:pPr algn="just"/>
            <a:r>
              <a:rPr lang="vi-VN" sz="3200" b="1">
                <a:latin typeface="Calibri" panose="020F0502020204030204" pitchFamily="34" charset="0"/>
                <a:cs typeface="Calibri" panose="020F0502020204030204" pitchFamily="34" charset="0"/>
              </a:rPr>
              <a:t>Bệnh do thiếu chất dinh dưỡng gồm những bệnh phổ biến nào?</a:t>
            </a:r>
            <a:endParaRPr lang="en-US" sz="3200" b="1">
              <a:latin typeface="Calibri" panose="020F0502020204030204" pitchFamily="34" charset="0"/>
              <a:cs typeface="Calibri" panose="020F0502020204030204" pitchFamily="34" charset="0"/>
            </a:endParaRPr>
          </a:p>
        </p:txBody>
      </p:sp>
      <p:pic>
        <p:nvPicPr>
          <p:cNvPr id="12" name="Picture 4">
            <a:extLst>
              <a:ext uri="{FF2B5EF4-FFF2-40B4-BE49-F238E27FC236}">
                <a16:creationId xmlns:a16="http://schemas.microsoft.com/office/drawing/2014/main" xmlns="" id="{E46C8786-2899-4B90-A04C-BE64CB2BDE26}"/>
              </a:ext>
            </a:extLst>
          </p:cNvPr>
          <p:cNvPicPr>
            <a:picLocks noChangeAspect="1"/>
          </p:cNvPicPr>
          <p:nvPr/>
        </p:nvPicPr>
        <p:blipFill>
          <a:blip r:embed="rId2"/>
          <a:stretch>
            <a:fillRect/>
          </a:stretch>
        </p:blipFill>
        <p:spPr>
          <a:xfrm>
            <a:off x="1189322" y="705177"/>
            <a:ext cx="615452" cy="774247"/>
          </a:xfrm>
          <a:prstGeom prst="rect">
            <a:avLst/>
          </a:prstGeom>
        </p:spPr>
      </p:pic>
      <p:pic>
        <p:nvPicPr>
          <p:cNvPr id="9" name="Hình ảnh 8" descr="Ảnh có chứa hình vẽ, minh họa, bản phác thảo, hình mẫu&#10;&#10;Mô tả được tạo tự động">
            <a:extLst>
              <a:ext uri="{FF2B5EF4-FFF2-40B4-BE49-F238E27FC236}">
                <a16:creationId xmlns:a16="http://schemas.microsoft.com/office/drawing/2014/main" xmlns="" id="{DC0D0E62-F955-BD5D-4093-D5189A5F9307}"/>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076967" y="2424919"/>
            <a:ext cx="4373646" cy="4373646"/>
          </a:xfrm>
          <a:prstGeom prst="rect">
            <a:avLst/>
          </a:prstGeom>
        </p:spPr>
      </p:pic>
      <p:sp>
        <p:nvSpPr>
          <p:cNvPr id="8" name="Hộp Văn bản 7">
            <a:extLst>
              <a:ext uri="{FF2B5EF4-FFF2-40B4-BE49-F238E27FC236}">
                <a16:creationId xmlns:a16="http://schemas.microsoft.com/office/drawing/2014/main" xmlns="" id="{0139E6CD-402B-FD38-2608-152E97733764}"/>
              </a:ext>
            </a:extLst>
          </p:cNvPr>
          <p:cNvSpPr txBox="1"/>
          <p:nvPr/>
        </p:nvSpPr>
        <p:spPr>
          <a:xfrm>
            <a:off x="1804774" y="1900526"/>
            <a:ext cx="9047587" cy="1077218"/>
          </a:xfrm>
          <a:prstGeom prst="rect">
            <a:avLst/>
          </a:prstGeom>
          <a:noFill/>
        </p:spPr>
        <p:txBody>
          <a:bodyPr wrap="square">
            <a:spAutoFit/>
          </a:bodyPr>
          <a:lstStyle/>
          <a:p>
            <a:pPr algn="just"/>
            <a:r>
              <a:rPr lang="vi-VN" sz="3200" i="1" u="sng">
                <a:latin typeface="Calibri" panose="020F0502020204030204" pitchFamily="34" charset="0"/>
                <a:cs typeface="Calibri" panose="020F0502020204030204" pitchFamily="34" charset="0"/>
              </a:rPr>
              <a:t>Bệnh do thiếu chất dinh dưỡng gồm</a:t>
            </a:r>
            <a:r>
              <a:rPr lang="vi-VN" sz="3200">
                <a:latin typeface="Calibri" panose="020F0502020204030204" pitchFamily="34" charset="0"/>
                <a:cs typeface="Calibri" panose="020F0502020204030204" pitchFamily="34" charset="0"/>
              </a:rPr>
              <a:t>: bệnh suy dinh dưỡng thấp còi, bệnh thiếu máu, bệnh bướu cổ.</a:t>
            </a:r>
            <a:endParaRPr lang="en-US" sz="3200">
              <a:latin typeface="Calibri" panose="020F0502020204030204" pitchFamily="34" charset="0"/>
              <a:cs typeface="Calibri" panose="020F0502020204030204" pitchFamily="34" charset="0"/>
            </a:endParaRPr>
          </a:p>
        </p:txBody>
      </p:sp>
      <p:pic>
        <p:nvPicPr>
          <p:cNvPr id="13" name="Picture 17">
            <a:extLst>
              <a:ext uri="{FF2B5EF4-FFF2-40B4-BE49-F238E27FC236}">
                <a16:creationId xmlns:a16="http://schemas.microsoft.com/office/drawing/2014/main" xmlns="" id="{5E8F3903-8D11-0E07-193D-DB31E6CA587B}"/>
              </a:ext>
            </a:extLst>
          </p:cNvPr>
          <p:cNvPicPr>
            <a:picLocks noChangeAspect="1"/>
          </p:cNvPicPr>
          <p:nvPr/>
        </p:nvPicPr>
        <p:blipFill>
          <a:blip r:embed="rId5"/>
          <a:stretch>
            <a:fillRect/>
          </a:stretch>
        </p:blipFill>
        <p:spPr>
          <a:xfrm rot="20229500" flipH="1">
            <a:off x="1121761" y="1815756"/>
            <a:ext cx="605635" cy="605635"/>
          </a:xfrm>
          <a:prstGeom prst="rect">
            <a:avLst/>
          </a:prstGeom>
        </p:spPr>
      </p:pic>
      <p:pic>
        <p:nvPicPr>
          <p:cNvPr id="17" name="Picture 4">
            <a:extLst>
              <a:ext uri="{FF2B5EF4-FFF2-40B4-BE49-F238E27FC236}">
                <a16:creationId xmlns:a16="http://schemas.microsoft.com/office/drawing/2014/main" xmlns="" id="{6666A4B0-0774-C076-BDF3-9F190D3DBBCD}"/>
              </a:ext>
            </a:extLst>
          </p:cNvPr>
          <p:cNvPicPr>
            <a:picLocks noChangeAspect="1"/>
          </p:cNvPicPr>
          <p:nvPr/>
        </p:nvPicPr>
        <p:blipFill>
          <a:blip r:embed="rId6"/>
          <a:srcRect/>
          <a:stretch>
            <a:fillRect/>
          </a:stretch>
        </p:blipFill>
        <p:spPr>
          <a:xfrm>
            <a:off x="4218817" y="3753133"/>
            <a:ext cx="1549248" cy="2557219"/>
          </a:xfrm>
          <a:prstGeom prst="rect">
            <a:avLst/>
          </a:prstGeom>
        </p:spPr>
      </p:pic>
    </p:spTree>
    <p:extLst>
      <p:ext uri="{BB962C8B-B14F-4D97-AF65-F5344CB8AC3E}">
        <p14:creationId xmlns:p14="http://schemas.microsoft.com/office/powerpoint/2010/main" val="378589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xmlns="" id="{915CB4B3-3B00-EA00-891B-561E2CC7E749}"/>
              </a:ext>
            </a:extLst>
          </p:cNvPr>
          <p:cNvGrpSpPr/>
          <p:nvPr/>
        </p:nvGrpSpPr>
        <p:grpSpPr>
          <a:xfrm>
            <a:off x="290733" y="203983"/>
            <a:ext cx="11610536" cy="6450036"/>
            <a:chOff x="290733" y="203983"/>
            <a:chExt cx="11610536" cy="6450036"/>
          </a:xfrm>
        </p:grpSpPr>
        <p:sp>
          <p:nvSpPr>
            <p:cNvPr id="3" name="Hình chữ nhật: Góc Tròn 2">
              <a:extLst>
                <a:ext uri="{FF2B5EF4-FFF2-40B4-BE49-F238E27FC236}">
                  <a16:creationId xmlns:a16="http://schemas.microsoft.com/office/drawing/2014/main" xmlns="" id="{7106D7FD-90E8-1BC4-08A5-60D069B3BAFC}"/>
                </a:ext>
              </a:extLst>
            </p:cNvPr>
            <p:cNvSpPr/>
            <p:nvPr/>
          </p:nvSpPr>
          <p:spPr>
            <a:xfrm>
              <a:off x="290733" y="203983"/>
              <a:ext cx="11610536" cy="6450036"/>
            </a:xfrm>
            <a:prstGeom prst="roundRect">
              <a:avLst/>
            </a:prstGeom>
            <a:solidFill>
              <a:srgbClr val="FFF7E1"/>
            </a:solidFill>
            <a:ln w="28575">
              <a:solidFill>
                <a:srgbClr val="FF5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ình chữ nhật: Góc Tròn 3">
              <a:extLst>
                <a:ext uri="{FF2B5EF4-FFF2-40B4-BE49-F238E27FC236}">
                  <a16:creationId xmlns:a16="http://schemas.microsoft.com/office/drawing/2014/main" xmlns="" id="{77832336-C854-1F1F-624A-DA4A73EDA128}"/>
                </a:ext>
              </a:extLst>
            </p:cNvPr>
            <p:cNvSpPr/>
            <p:nvPr/>
          </p:nvSpPr>
          <p:spPr>
            <a:xfrm>
              <a:off x="576775" y="422031"/>
              <a:ext cx="11043139" cy="5992837"/>
            </a:xfrm>
            <a:prstGeom prst="roundRect">
              <a:avLst/>
            </a:prstGeom>
            <a:noFill/>
            <a:ln w="28575">
              <a:solidFill>
                <a:srgbClr val="FF5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Hộp Văn bản 10">
            <a:extLst>
              <a:ext uri="{FF2B5EF4-FFF2-40B4-BE49-F238E27FC236}">
                <a16:creationId xmlns:a16="http://schemas.microsoft.com/office/drawing/2014/main" xmlns="" id="{B749D78E-074E-A32B-CB3E-9992FEDF6CA3}"/>
              </a:ext>
            </a:extLst>
          </p:cNvPr>
          <p:cNvSpPr txBox="1"/>
          <p:nvPr/>
        </p:nvSpPr>
        <p:spPr>
          <a:xfrm>
            <a:off x="1807495" y="775242"/>
            <a:ext cx="9047587" cy="1077218"/>
          </a:xfrm>
          <a:prstGeom prst="rect">
            <a:avLst/>
          </a:prstGeom>
          <a:noFill/>
        </p:spPr>
        <p:txBody>
          <a:bodyPr wrap="square">
            <a:spAutoFit/>
          </a:bodyPr>
          <a:lstStyle/>
          <a:p>
            <a:pPr algn="just"/>
            <a:r>
              <a:rPr lang="vi-VN" sz="3200" b="1">
                <a:latin typeface="Calibri" panose="020F0502020204030204" pitchFamily="34" charset="0"/>
                <a:cs typeface="Calibri" panose="020F0502020204030204" pitchFamily="34" charset="0"/>
              </a:rPr>
              <a:t>Những dấu hiệu, nguyên nhân của bệnh do thiếu chất dinh dưỡng là gì?</a:t>
            </a:r>
          </a:p>
        </p:txBody>
      </p:sp>
      <p:pic>
        <p:nvPicPr>
          <p:cNvPr id="12" name="Picture 4">
            <a:extLst>
              <a:ext uri="{FF2B5EF4-FFF2-40B4-BE49-F238E27FC236}">
                <a16:creationId xmlns:a16="http://schemas.microsoft.com/office/drawing/2014/main" xmlns="" id="{E46C8786-2899-4B90-A04C-BE64CB2BDE26}"/>
              </a:ext>
            </a:extLst>
          </p:cNvPr>
          <p:cNvPicPr>
            <a:picLocks noChangeAspect="1"/>
          </p:cNvPicPr>
          <p:nvPr/>
        </p:nvPicPr>
        <p:blipFill>
          <a:blip r:embed="rId2"/>
          <a:stretch>
            <a:fillRect/>
          </a:stretch>
        </p:blipFill>
        <p:spPr>
          <a:xfrm>
            <a:off x="1189322" y="705177"/>
            <a:ext cx="615452" cy="774247"/>
          </a:xfrm>
          <a:prstGeom prst="rect">
            <a:avLst/>
          </a:prstGeom>
        </p:spPr>
      </p:pic>
      <p:sp>
        <p:nvSpPr>
          <p:cNvPr id="8" name="Hộp Văn bản 7">
            <a:extLst>
              <a:ext uri="{FF2B5EF4-FFF2-40B4-BE49-F238E27FC236}">
                <a16:creationId xmlns:a16="http://schemas.microsoft.com/office/drawing/2014/main" xmlns="" id="{0139E6CD-402B-FD38-2608-152E97733764}"/>
              </a:ext>
            </a:extLst>
          </p:cNvPr>
          <p:cNvSpPr txBox="1"/>
          <p:nvPr/>
        </p:nvSpPr>
        <p:spPr>
          <a:xfrm>
            <a:off x="1505164" y="2927347"/>
            <a:ext cx="7352233" cy="1938992"/>
          </a:xfrm>
          <a:prstGeom prst="rect">
            <a:avLst/>
          </a:prstGeom>
          <a:noFill/>
        </p:spPr>
        <p:txBody>
          <a:bodyPr wrap="square">
            <a:spAutoFit/>
          </a:bodyPr>
          <a:lstStyle/>
          <a:p>
            <a:pPr algn="just"/>
            <a:r>
              <a:rPr lang="vi-VN" sz="3000" i="1" u="sng">
                <a:latin typeface="Calibri" panose="020F0502020204030204" pitchFamily="34" charset="0"/>
                <a:cs typeface="Calibri" panose="020F0502020204030204" pitchFamily="34" charset="0"/>
              </a:rPr>
              <a:t>Dấu hiệu</a:t>
            </a:r>
            <a:r>
              <a:rPr lang="vi-VN" sz="3000">
                <a:latin typeface="Calibri" panose="020F0502020204030204" pitchFamily="34" charset="0"/>
                <a:cs typeface="Calibri" panose="020F0502020204030204" pitchFamily="34" charset="0"/>
              </a:rPr>
              <a:t>: Cân nặng và chiều cao thấp hơn mức trung bình của độ tuổi. Cơ thể chậm lớn, mệt mỏi, dễ bị mắc bệnh cảm cúm, teo cơ, da khô, xanh xao, dễ rụng tóc,...</a:t>
            </a:r>
            <a:endParaRPr lang="en-US" sz="3000">
              <a:latin typeface="Calibri" panose="020F0502020204030204" pitchFamily="34" charset="0"/>
              <a:cs typeface="Calibri" panose="020F0502020204030204" pitchFamily="34" charset="0"/>
            </a:endParaRPr>
          </a:p>
        </p:txBody>
      </p:sp>
      <p:pic>
        <p:nvPicPr>
          <p:cNvPr id="13" name="Picture 17">
            <a:extLst>
              <a:ext uri="{FF2B5EF4-FFF2-40B4-BE49-F238E27FC236}">
                <a16:creationId xmlns:a16="http://schemas.microsoft.com/office/drawing/2014/main" xmlns="" id="{5E8F3903-8D11-0E07-193D-DB31E6CA587B}"/>
              </a:ext>
            </a:extLst>
          </p:cNvPr>
          <p:cNvPicPr>
            <a:picLocks noChangeAspect="1"/>
          </p:cNvPicPr>
          <p:nvPr/>
        </p:nvPicPr>
        <p:blipFill>
          <a:blip r:embed="rId3"/>
          <a:stretch>
            <a:fillRect/>
          </a:stretch>
        </p:blipFill>
        <p:spPr>
          <a:xfrm rot="20229500" flipH="1">
            <a:off x="822150" y="2842577"/>
            <a:ext cx="605635" cy="605635"/>
          </a:xfrm>
          <a:prstGeom prst="rect">
            <a:avLst/>
          </a:prstGeom>
        </p:spPr>
      </p:pic>
      <p:sp>
        <p:nvSpPr>
          <p:cNvPr id="5" name="TextBox 8">
            <a:extLst>
              <a:ext uri="{FF2B5EF4-FFF2-40B4-BE49-F238E27FC236}">
                <a16:creationId xmlns:a16="http://schemas.microsoft.com/office/drawing/2014/main" xmlns="" id="{FBC42A6E-D01D-9AE5-FE60-9EC9690C4BD3}"/>
              </a:ext>
            </a:extLst>
          </p:cNvPr>
          <p:cNvSpPr txBox="1"/>
          <p:nvPr/>
        </p:nvSpPr>
        <p:spPr>
          <a:xfrm>
            <a:off x="1958815" y="2002700"/>
            <a:ext cx="8744945"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w="28575">
                  <a:solidFill>
                    <a:sysClr val="windowText" lastClr="000000"/>
                  </a:solidFill>
                  <a:prstDash val="solid"/>
                </a:ln>
                <a:solidFill>
                  <a:srgbClr val="FFFF00"/>
                </a:solidFill>
                <a:effectLst>
                  <a:outerShdw blurRad="38100" dist="38100" dir="2700000" algn="tl">
                    <a:srgbClr val="000000">
                      <a:alpha val="43137"/>
                    </a:srgbClr>
                  </a:outerShdw>
                </a:effectLst>
                <a:uLnTx/>
                <a:uFillTx/>
                <a:latin typeface="iCiel Pony" panose="02000000000000000000" pitchFamily="2" charset="0"/>
                <a:ea typeface="+mn-ea"/>
                <a:cs typeface="+mn-cs"/>
              </a:rPr>
              <a:t>Bệnh suy dinh dưỡng thấp còi</a:t>
            </a:r>
            <a:endParaRPr kumimoji="0" lang="en-US" sz="4000" b="0" i="0" u="none" strike="noStrike" kern="1200" cap="none" spc="0" normalizeH="0" baseline="0" noProof="0" dirty="0">
              <a:ln w="28575">
                <a:solidFill>
                  <a:sysClr val="windowText" lastClr="000000"/>
                </a:solidFill>
                <a:prstDash val="solid"/>
              </a:ln>
              <a:solidFill>
                <a:srgbClr val="FFFF00"/>
              </a:solidFill>
              <a:effectLst>
                <a:outerShdw blurRad="38100" dist="38100" dir="2700000" algn="tl">
                  <a:srgbClr val="000000">
                    <a:alpha val="43137"/>
                  </a:srgbClr>
                </a:outerShdw>
              </a:effectLst>
              <a:uLnTx/>
              <a:uFillTx/>
              <a:latin typeface="iCiel Pony" panose="02000000000000000000" pitchFamily="2" charset="0"/>
              <a:ea typeface="+mn-ea"/>
              <a:cs typeface="+mn-cs"/>
            </a:endParaRPr>
          </a:p>
        </p:txBody>
      </p:sp>
      <p:sp>
        <p:nvSpPr>
          <p:cNvPr id="7" name="Hộp Văn bản 6">
            <a:extLst>
              <a:ext uri="{FF2B5EF4-FFF2-40B4-BE49-F238E27FC236}">
                <a16:creationId xmlns:a16="http://schemas.microsoft.com/office/drawing/2014/main" xmlns="" id="{7E92A366-2252-3CFC-97EB-4459EBE82794}"/>
              </a:ext>
            </a:extLst>
          </p:cNvPr>
          <p:cNvSpPr txBox="1"/>
          <p:nvPr/>
        </p:nvSpPr>
        <p:spPr>
          <a:xfrm>
            <a:off x="1505163" y="4970648"/>
            <a:ext cx="7243052" cy="1015663"/>
          </a:xfrm>
          <a:prstGeom prst="rect">
            <a:avLst/>
          </a:prstGeom>
          <a:noFill/>
        </p:spPr>
        <p:txBody>
          <a:bodyPr wrap="square">
            <a:spAutoFit/>
          </a:bodyPr>
          <a:lstStyle/>
          <a:p>
            <a:pPr algn="just"/>
            <a:r>
              <a:rPr lang="vi-VN" sz="3000" i="1" u="sng">
                <a:latin typeface="Calibri" panose="020F0502020204030204" pitchFamily="34" charset="0"/>
                <a:cs typeface="Calibri" panose="020F0502020204030204" pitchFamily="34" charset="0"/>
              </a:rPr>
              <a:t>Nguyên nhân</a:t>
            </a:r>
            <a:r>
              <a:rPr lang="vi-VN" sz="3000">
                <a:latin typeface="Calibri" panose="020F0502020204030204" pitchFamily="34" charset="0"/>
                <a:cs typeface="Calibri" panose="020F0502020204030204" pitchFamily="34" charset="0"/>
              </a:rPr>
              <a:t>: Ăn, uống không đủ số lượng và chất dinh dưỡng, đặc biệt là thiếu chất đạm.</a:t>
            </a:r>
            <a:endParaRPr lang="en-US" sz="3000">
              <a:latin typeface="Calibri" panose="020F0502020204030204" pitchFamily="34" charset="0"/>
              <a:cs typeface="Calibri" panose="020F0502020204030204" pitchFamily="34" charset="0"/>
            </a:endParaRPr>
          </a:p>
        </p:txBody>
      </p:sp>
      <p:pic>
        <p:nvPicPr>
          <p:cNvPr id="10" name="Picture 17">
            <a:extLst>
              <a:ext uri="{FF2B5EF4-FFF2-40B4-BE49-F238E27FC236}">
                <a16:creationId xmlns:a16="http://schemas.microsoft.com/office/drawing/2014/main" xmlns="" id="{E8FFB143-ED27-EDE0-1F05-22F1FAFF3C0D}"/>
              </a:ext>
            </a:extLst>
          </p:cNvPr>
          <p:cNvPicPr>
            <a:picLocks noChangeAspect="1"/>
          </p:cNvPicPr>
          <p:nvPr/>
        </p:nvPicPr>
        <p:blipFill>
          <a:blip r:embed="rId3"/>
          <a:stretch>
            <a:fillRect/>
          </a:stretch>
        </p:blipFill>
        <p:spPr>
          <a:xfrm rot="20229500" flipH="1">
            <a:off x="822149" y="4885878"/>
            <a:ext cx="605635" cy="605635"/>
          </a:xfrm>
          <a:prstGeom prst="rect">
            <a:avLst/>
          </a:prstGeom>
        </p:spPr>
      </p:pic>
      <p:pic>
        <p:nvPicPr>
          <p:cNvPr id="14" name="Hình ảnh 13" descr="Ảnh có chứa hình vẽ, minh họa, bản phác thảo, hình mẫu&#10;&#10;Mô tả được tạo tự động">
            <a:extLst>
              <a:ext uri="{FF2B5EF4-FFF2-40B4-BE49-F238E27FC236}">
                <a16:creationId xmlns:a16="http://schemas.microsoft.com/office/drawing/2014/main" xmlns="" id="{F57CCBAB-861A-B875-888D-571EA62990AC}"/>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813665" y="2271368"/>
            <a:ext cx="4373646" cy="4373646"/>
          </a:xfrm>
          <a:prstGeom prst="rect">
            <a:avLst/>
          </a:prstGeom>
        </p:spPr>
      </p:pic>
    </p:spTree>
    <p:extLst>
      <p:ext uri="{BB962C8B-B14F-4D97-AF65-F5344CB8AC3E}">
        <p14:creationId xmlns:p14="http://schemas.microsoft.com/office/powerpoint/2010/main" val="275702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 presetClass="entr" presetSubtype="4"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par>
                                <p:cTn id="33" presetID="2" presetClass="entr" presetSubtype="4"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xmlns="" id="{915CB4B3-3B00-EA00-891B-561E2CC7E749}"/>
              </a:ext>
            </a:extLst>
          </p:cNvPr>
          <p:cNvGrpSpPr/>
          <p:nvPr/>
        </p:nvGrpSpPr>
        <p:grpSpPr>
          <a:xfrm>
            <a:off x="290733" y="203983"/>
            <a:ext cx="11610536" cy="6450036"/>
            <a:chOff x="290733" y="203983"/>
            <a:chExt cx="11610536" cy="6450036"/>
          </a:xfrm>
        </p:grpSpPr>
        <p:sp>
          <p:nvSpPr>
            <p:cNvPr id="3" name="Hình chữ nhật: Góc Tròn 2">
              <a:extLst>
                <a:ext uri="{FF2B5EF4-FFF2-40B4-BE49-F238E27FC236}">
                  <a16:creationId xmlns:a16="http://schemas.microsoft.com/office/drawing/2014/main" xmlns="" id="{7106D7FD-90E8-1BC4-08A5-60D069B3BAFC}"/>
                </a:ext>
              </a:extLst>
            </p:cNvPr>
            <p:cNvSpPr/>
            <p:nvPr/>
          </p:nvSpPr>
          <p:spPr>
            <a:xfrm>
              <a:off x="290733" y="203983"/>
              <a:ext cx="11610536" cy="6450036"/>
            </a:xfrm>
            <a:prstGeom prst="roundRect">
              <a:avLst/>
            </a:prstGeom>
            <a:solidFill>
              <a:srgbClr val="FFF7E1"/>
            </a:solidFill>
            <a:ln w="28575">
              <a:solidFill>
                <a:srgbClr val="FF5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ình chữ nhật: Góc Tròn 3">
              <a:extLst>
                <a:ext uri="{FF2B5EF4-FFF2-40B4-BE49-F238E27FC236}">
                  <a16:creationId xmlns:a16="http://schemas.microsoft.com/office/drawing/2014/main" xmlns="" id="{77832336-C854-1F1F-624A-DA4A73EDA128}"/>
                </a:ext>
              </a:extLst>
            </p:cNvPr>
            <p:cNvSpPr/>
            <p:nvPr/>
          </p:nvSpPr>
          <p:spPr>
            <a:xfrm>
              <a:off x="576775" y="422031"/>
              <a:ext cx="11043139" cy="5992837"/>
            </a:xfrm>
            <a:prstGeom prst="roundRect">
              <a:avLst/>
            </a:prstGeom>
            <a:noFill/>
            <a:ln w="28575">
              <a:solidFill>
                <a:srgbClr val="FF5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Hộp Văn bản 10">
            <a:extLst>
              <a:ext uri="{FF2B5EF4-FFF2-40B4-BE49-F238E27FC236}">
                <a16:creationId xmlns:a16="http://schemas.microsoft.com/office/drawing/2014/main" xmlns="" id="{B749D78E-074E-A32B-CB3E-9992FEDF6CA3}"/>
              </a:ext>
            </a:extLst>
          </p:cNvPr>
          <p:cNvSpPr txBox="1"/>
          <p:nvPr/>
        </p:nvSpPr>
        <p:spPr>
          <a:xfrm>
            <a:off x="1807495" y="775242"/>
            <a:ext cx="9047587" cy="1077218"/>
          </a:xfrm>
          <a:prstGeom prst="rect">
            <a:avLst/>
          </a:prstGeom>
          <a:noFill/>
        </p:spPr>
        <p:txBody>
          <a:bodyPr wrap="square">
            <a:spAutoFit/>
          </a:bodyPr>
          <a:lstStyle/>
          <a:p>
            <a:pPr algn="just"/>
            <a:r>
              <a:rPr lang="vi-VN" sz="3200" b="1">
                <a:latin typeface="Calibri" panose="020F0502020204030204" pitchFamily="34" charset="0"/>
                <a:cs typeface="Calibri" panose="020F0502020204030204" pitchFamily="34" charset="0"/>
              </a:rPr>
              <a:t>Những dấu hiệu, nguyên nhân của bệnh do thiếu chất dinh dưỡng là gì?</a:t>
            </a:r>
          </a:p>
        </p:txBody>
      </p:sp>
      <p:pic>
        <p:nvPicPr>
          <p:cNvPr id="12" name="Picture 4">
            <a:extLst>
              <a:ext uri="{FF2B5EF4-FFF2-40B4-BE49-F238E27FC236}">
                <a16:creationId xmlns:a16="http://schemas.microsoft.com/office/drawing/2014/main" xmlns="" id="{E46C8786-2899-4B90-A04C-BE64CB2BDE26}"/>
              </a:ext>
            </a:extLst>
          </p:cNvPr>
          <p:cNvPicPr>
            <a:picLocks noChangeAspect="1"/>
          </p:cNvPicPr>
          <p:nvPr/>
        </p:nvPicPr>
        <p:blipFill>
          <a:blip r:embed="rId2"/>
          <a:stretch>
            <a:fillRect/>
          </a:stretch>
        </p:blipFill>
        <p:spPr>
          <a:xfrm>
            <a:off x="1189322" y="705177"/>
            <a:ext cx="615452" cy="774247"/>
          </a:xfrm>
          <a:prstGeom prst="rect">
            <a:avLst/>
          </a:prstGeom>
        </p:spPr>
      </p:pic>
      <p:sp>
        <p:nvSpPr>
          <p:cNvPr id="8" name="Hộp Văn bản 7">
            <a:extLst>
              <a:ext uri="{FF2B5EF4-FFF2-40B4-BE49-F238E27FC236}">
                <a16:creationId xmlns:a16="http://schemas.microsoft.com/office/drawing/2014/main" xmlns="" id="{0139E6CD-402B-FD38-2608-152E97733764}"/>
              </a:ext>
            </a:extLst>
          </p:cNvPr>
          <p:cNvSpPr txBox="1"/>
          <p:nvPr/>
        </p:nvSpPr>
        <p:spPr>
          <a:xfrm>
            <a:off x="1505165" y="2927347"/>
            <a:ext cx="6939782" cy="1077218"/>
          </a:xfrm>
          <a:prstGeom prst="rect">
            <a:avLst/>
          </a:prstGeom>
          <a:noFill/>
        </p:spPr>
        <p:txBody>
          <a:bodyPr wrap="square">
            <a:spAutoFit/>
          </a:bodyPr>
          <a:lstStyle/>
          <a:p>
            <a:pPr algn="just"/>
            <a:r>
              <a:rPr lang="vi-VN" sz="3200" i="1" u="sng">
                <a:latin typeface="Calibri" panose="020F0502020204030204" pitchFamily="34" charset="0"/>
                <a:cs typeface="Calibri" panose="020F0502020204030204" pitchFamily="34" charset="0"/>
              </a:rPr>
              <a:t>Dấu hiệu</a:t>
            </a:r>
            <a:r>
              <a:rPr lang="vi-VN" sz="3200">
                <a:latin typeface="Calibri" panose="020F0502020204030204" pitchFamily="34" charset="0"/>
                <a:cs typeface="Calibri" panose="020F0502020204030204" pitchFamily="34" charset="0"/>
              </a:rPr>
              <a:t>: Cơ thể mệt mỏi, xanh xao, chóng mặt, nhịp tim không đều,...</a:t>
            </a:r>
            <a:endParaRPr lang="en-US" sz="3200">
              <a:latin typeface="Calibri" panose="020F0502020204030204" pitchFamily="34" charset="0"/>
              <a:cs typeface="Calibri" panose="020F0502020204030204" pitchFamily="34" charset="0"/>
            </a:endParaRPr>
          </a:p>
        </p:txBody>
      </p:sp>
      <p:pic>
        <p:nvPicPr>
          <p:cNvPr id="13" name="Picture 17">
            <a:extLst>
              <a:ext uri="{FF2B5EF4-FFF2-40B4-BE49-F238E27FC236}">
                <a16:creationId xmlns:a16="http://schemas.microsoft.com/office/drawing/2014/main" xmlns="" id="{5E8F3903-8D11-0E07-193D-DB31E6CA587B}"/>
              </a:ext>
            </a:extLst>
          </p:cNvPr>
          <p:cNvPicPr>
            <a:picLocks noChangeAspect="1"/>
          </p:cNvPicPr>
          <p:nvPr/>
        </p:nvPicPr>
        <p:blipFill>
          <a:blip r:embed="rId3"/>
          <a:stretch>
            <a:fillRect/>
          </a:stretch>
        </p:blipFill>
        <p:spPr>
          <a:xfrm rot="20229500" flipH="1">
            <a:off x="822150" y="2842577"/>
            <a:ext cx="605635" cy="605635"/>
          </a:xfrm>
          <a:prstGeom prst="rect">
            <a:avLst/>
          </a:prstGeom>
        </p:spPr>
      </p:pic>
      <p:sp>
        <p:nvSpPr>
          <p:cNvPr id="5" name="TextBox 8">
            <a:extLst>
              <a:ext uri="{FF2B5EF4-FFF2-40B4-BE49-F238E27FC236}">
                <a16:creationId xmlns:a16="http://schemas.microsoft.com/office/drawing/2014/main" xmlns="" id="{FBC42A6E-D01D-9AE5-FE60-9EC9690C4BD3}"/>
              </a:ext>
            </a:extLst>
          </p:cNvPr>
          <p:cNvSpPr txBox="1"/>
          <p:nvPr/>
        </p:nvSpPr>
        <p:spPr>
          <a:xfrm>
            <a:off x="1804774" y="2005183"/>
            <a:ext cx="8744945" cy="769441"/>
          </a:xfrm>
          <a:prstGeom prst="rect">
            <a:avLst/>
          </a:prstGeom>
          <a:noFill/>
        </p:spPr>
        <p:txBody>
          <a:bodyPr wrap="square">
            <a:spAutoFit/>
          </a:bodyPr>
          <a:lstStyle/>
          <a:p>
            <a:pPr lvl="0" algn="ctr">
              <a:defRPr/>
            </a:pPr>
            <a:r>
              <a:rPr lang="vi-VN" sz="4400">
                <a:ln w="28575">
                  <a:solidFill>
                    <a:sysClr val="windowText" lastClr="000000"/>
                  </a:solidFill>
                  <a:prstDash val="solid"/>
                </a:ln>
                <a:solidFill>
                  <a:srgbClr val="FFFF00"/>
                </a:solidFill>
                <a:effectLst>
                  <a:outerShdw blurRad="38100" dist="38100" dir="2700000" algn="tl">
                    <a:srgbClr val="000000">
                      <a:alpha val="43137"/>
                    </a:srgbClr>
                  </a:outerShdw>
                </a:effectLst>
                <a:latin typeface="iCiel Pony" panose="02000000000000000000" pitchFamily="2" charset="0"/>
              </a:rPr>
              <a:t>Bệnh thiếu máu</a:t>
            </a:r>
            <a:r>
              <a:rPr lang="en-US" sz="4400">
                <a:ln w="28575">
                  <a:solidFill>
                    <a:sysClr val="windowText" lastClr="000000"/>
                  </a:solidFill>
                  <a:prstDash val="solid"/>
                </a:ln>
                <a:solidFill>
                  <a:srgbClr val="FFFF00"/>
                </a:solidFill>
                <a:effectLst>
                  <a:outerShdw blurRad="38100" dist="38100" dir="2700000" algn="tl">
                    <a:srgbClr val="000000">
                      <a:alpha val="43137"/>
                    </a:srgbClr>
                  </a:outerShdw>
                </a:effectLst>
                <a:latin typeface="iCiel Pony" panose="02000000000000000000" pitchFamily="2" charset="0"/>
              </a:rPr>
              <a:t> </a:t>
            </a:r>
            <a:r>
              <a:rPr lang="vi-VN" sz="4400">
                <a:ln w="28575">
                  <a:solidFill>
                    <a:sysClr val="windowText" lastClr="000000"/>
                  </a:solidFill>
                  <a:prstDash val="solid"/>
                </a:ln>
                <a:solidFill>
                  <a:srgbClr val="FFFF00"/>
                </a:solidFill>
                <a:effectLst>
                  <a:outerShdw blurRad="38100" dist="38100" dir="2700000" algn="tl">
                    <a:srgbClr val="000000">
                      <a:alpha val="43137"/>
                    </a:srgbClr>
                  </a:outerShdw>
                </a:effectLst>
                <a:latin typeface="iCiel Pony" panose="02000000000000000000" pitchFamily="2" charset="0"/>
              </a:rPr>
              <a:t>thiếu </a:t>
            </a:r>
            <a:r>
              <a:rPr lang="en-US" sz="4400">
                <a:ln w="28575">
                  <a:solidFill>
                    <a:sysClr val="windowText" lastClr="000000"/>
                  </a:solidFill>
                  <a:prstDash val="solid"/>
                </a:ln>
                <a:solidFill>
                  <a:srgbClr val="FFFF00"/>
                </a:solidFill>
                <a:effectLst>
                  <a:outerShdw blurRad="38100" dist="38100" dir="2700000" algn="tl">
                    <a:srgbClr val="000000">
                      <a:alpha val="43137"/>
                    </a:srgbClr>
                  </a:outerShdw>
                </a:effectLst>
                <a:latin typeface="iCiel Pony" panose="02000000000000000000" pitchFamily="2" charset="0"/>
              </a:rPr>
              <a:t>sắt</a:t>
            </a:r>
            <a:endParaRPr kumimoji="0" lang="en-US" sz="4400" b="0" i="0" u="none" strike="noStrike" kern="1200" cap="none" spc="0" normalizeH="0" baseline="0" noProof="0" dirty="0">
              <a:ln w="28575">
                <a:solidFill>
                  <a:sysClr val="windowText" lastClr="000000"/>
                </a:solidFill>
                <a:prstDash val="solid"/>
              </a:ln>
              <a:solidFill>
                <a:srgbClr val="FFFF00"/>
              </a:solidFill>
              <a:effectLst>
                <a:outerShdw blurRad="38100" dist="38100" dir="2700000" algn="tl">
                  <a:srgbClr val="000000">
                    <a:alpha val="43137"/>
                  </a:srgbClr>
                </a:outerShdw>
              </a:effectLst>
              <a:uLnTx/>
              <a:uFillTx/>
              <a:latin typeface="iCiel Pony" panose="02000000000000000000" pitchFamily="2" charset="0"/>
              <a:ea typeface="+mn-ea"/>
              <a:cs typeface="+mn-cs"/>
            </a:endParaRPr>
          </a:p>
        </p:txBody>
      </p:sp>
      <p:sp>
        <p:nvSpPr>
          <p:cNvPr id="7" name="Hộp Văn bản 6">
            <a:extLst>
              <a:ext uri="{FF2B5EF4-FFF2-40B4-BE49-F238E27FC236}">
                <a16:creationId xmlns:a16="http://schemas.microsoft.com/office/drawing/2014/main" xmlns="" id="{7E92A366-2252-3CFC-97EB-4459EBE82794}"/>
              </a:ext>
            </a:extLst>
          </p:cNvPr>
          <p:cNvSpPr txBox="1"/>
          <p:nvPr/>
        </p:nvSpPr>
        <p:spPr>
          <a:xfrm>
            <a:off x="1458087" y="4086165"/>
            <a:ext cx="6939781" cy="1569660"/>
          </a:xfrm>
          <a:prstGeom prst="rect">
            <a:avLst/>
          </a:prstGeom>
          <a:noFill/>
        </p:spPr>
        <p:txBody>
          <a:bodyPr wrap="square">
            <a:spAutoFit/>
          </a:bodyPr>
          <a:lstStyle/>
          <a:p>
            <a:pPr algn="just"/>
            <a:r>
              <a:rPr lang="vi-VN" sz="3200" i="1" u="sng">
                <a:latin typeface="Calibri" panose="020F0502020204030204" pitchFamily="34" charset="0"/>
                <a:cs typeface="Calibri" panose="020F0502020204030204" pitchFamily="34" charset="0"/>
              </a:rPr>
              <a:t>Nguyên nhân</a:t>
            </a:r>
            <a:r>
              <a:rPr lang="vi-VN" sz="3200">
                <a:latin typeface="Calibri" panose="020F0502020204030204" pitchFamily="34" charset="0"/>
                <a:cs typeface="Calibri" panose="020F0502020204030204" pitchFamily="34" charset="0"/>
              </a:rPr>
              <a:t>: Chế độ ăn thiếu sắt, thiếu vi-ta-min; cơ thể mất máu do nhiễm giun sán,...</a:t>
            </a:r>
            <a:endParaRPr lang="en-US" sz="3200">
              <a:latin typeface="Calibri" panose="020F0502020204030204" pitchFamily="34" charset="0"/>
              <a:cs typeface="Calibri" panose="020F0502020204030204" pitchFamily="34" charset="0"/>
            </a:endParaRPr>
          </a:p>
        </p:txBody>
      </p:sp>
      <p:pic>
        <p:nvPicPr>
          <p:cNvPr id="10" name="Picture 17">
            <a:extLst>
              <a:ext uri="{FF2B5EF4-FFF2-40B4-BE49-F238E27FC236}">
                <a16:creationId xmlns:a16="http://schemas.microsoft.com/office/drawing/2014/main" xmlns="" id="{E8FFB143-ED27-EDE0-1F05-22F1FAFF3C0D}"/>
              </a:ext>
            </a:extLst>
          </p:cNvPr>
          <p:cNvPicPr>
            <a:picLocks noChangeAspect="1"/>
          </p:cNvPicPr>
          <p:nvPr/>
        </p:nvPicPr>
        <p:blipFill>
          <a:blip r:embed="rId3"/>
          <a:stretch>
            <a:fillRect/>
          </a:stretch>
        </p:blipFill>
        <p:spPr>
          <a:xfrm rot="20229500" flipH="1">
            <a:off x="775073" y="4001395"/>
            <a:ext cx="605635" cy="605635"/>
          </a:xfrm>
          <a:prstGeom prst="rect">
            <a:avLst/>
          </a:prstGeom>
        </p:spPr>
      </p:pic>
      <p:pic>
        <p:nvPicPr>
          <p:cNvPr id="14" name="Hình ảnh 13" descr="Ảnh có chứa hình vẽ, minh họa, bản phác thảo, hình mẫu&#10;&#10;Mô tả được tạo tự động">
            <a:extLst>
              <a:ext uri="{FF2B5EF4-FFF2-40B4-BE49-F238E27FC236}">
                <a16:creationId xmlns:a16="http://schemas.microsoft.com/office/drawing/2014/main" xmlns="" id="{F57CCBAB-861A-B875-888D-571EA62990AC}"/>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813665" y="2271368"/>
            <a:ext cx="4373646" cy="4373646"/>
          </a:xfrm>
          <a:prstGeom prst="rect">
            <a:avLst/>
          </a:prstGeom>
        </p:spPr>
      </p:pic>
    </p:spTree>
    <p:extLst>
      <p:ext uri="{BB962C8B-B14F-4D97-AF65-F5344CB8AC3E}">
        <p14:creationId xmlns:p14="http://schemas.microsoft.com/office/powerpoint/2010/main" val="232912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xmlns="" id="{915CB4B3-3B00-EA00-891B-561E2CC7E749}"/>
              </a:ext>
            </a:extLst>
          </p:cNvPr>
          <p:cNvGrpSpPr/>
          <p:nvPr/>
        </p:nvGrpSpPr>
        <p:grpSpPr>
          <a:xfrm>
            <a:off x="290733" y="203983"/>
            <a:ext cx="11610536" cy="6450036"/>
            <a:chOff x="290733" y="203983"/>
            <a:chExt cx="11610536" cy="6450036"/>
          </a:xfrm>
        </p:grpSpPr>
        <p:sp>
          <p:nvSpPr>
            <p:cNvPr id="3" name="Hình chữ nhật: Góc Tròn 2">
              <a:extLst>
                <a:ext uri="{FF2B5EF4-FFF2-40B4-BE49-F238E27FC236}">
                  <a16:creationId xmlns:a16="http://schemas.microsoft.com/office/drawing/2014/main" xmlns="" id="{7106D7FD-90E8-1BC4-08A5-60D069B3BAFC}"/>
                </a:ext>
              </a:extLst>
            </p:cNvPr>
            <p:cNvSpPr/>
            <p:nvPr/>
          </p:nvSpPr>
          <p:spPr>
            <a:xfrm>
              <a:off x="290733" y="203983"/>
              <a:ext cx="11610536" cy="6450036"/>
            </a:xfrm>
            <a:prstGeom prst="roundRect">
              <a:avLst/>
            </a:prstGeom>
            <a:solidFill>
              <a:srgbClr val="FFF7E1"/>
            </a:solidFill>
            <a:ln w="28575">
              <a:solidFill>
                <a:srgbClr val="FF5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ình chữ nhật: Góc Tròn 3">
              <a:extLst>
                <a:ext uri="{FF2B5EF4-FFF2-40B4-BE49-F238E27FC236}">
                  <a16:creationId xmlns:a16="http://schemas.microsoft.com/office/drawing/2014/main" xmlns="" id="{77832336-C854-1F1F-624A-DA4A73EDA128}"/>
                </a:ext>
              </a:extLst>
            </p:cNvPr>
            <p:cNvSpPr/>
            <p:nvPr/>
          </p:nvSpPr>
          <p:spPr>
            <a:xfrm>
              <a:off x="576775" y="422031"/>
              <a:ext cx="11043139" cy="5992837"/>
            </a:xfrm>
            <a:prstGeom prst="roundRect">
              <a:avLst/>
            </a:prstGeom>
            <a:noFill/>
            <a:ln w="28575">
              <a:solidFill>
                <a:srgbClr val="FF5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Hộp Văn bản 10">
            <a:extLst>
              <a:ext uri="{FF2B5EF4-FFF2-40B4-BE49-F238E27FC236}">
                <a16:creationId xmlns:a16="http://schemas.microsoft.com/office/drawing/2014/main" xmlns="" id="{B749D78E-074E-A32B-CB3E-9992FEDF6CA3}"/>
              </a:ext>
            </a:extLst>
          </p:cNvPr>
          <p:cNvSpPr txBox="1"/>
          <p:nvPr/>
        </p:nvSpPr>
        <p:spPr>
          <a:xfrm>
            <a:off x="1807495" y="775242"/>
            <a:ext cx="9047587" cy="1077218"/>
          </a:xfrm>
          <a:prstGeom prst="rect">
            <a:avLst/>
          </a:prstGeom>
          <a:noFill/>
        </p:spPr>
        <p:txBody>
          <a:bodyPr wrap="square">
            <a:spAutoFit/>
          </a:bodyPr>
          <a:lstStyle/>
          <a:p>
            <a:pPr algn="just"/>
            <a:r>
              <a:rPr lang="vi-VN" sz="3200" b="1">
                <a:latin typeface="Calibri" panose="020F0502020204030204" pitchFamily="34" charset="0"/>
                <a:cs typeface="Calibri" panose="020F0502020204030204" pitchFamily="34" charset="0"/>
              </a:rPr>
              <a:t>Những dấu hiệu, nguyên nhân của bệnh do thiếu chất dinh dưỡng là gì?</a:t>
            </a:r>
          </a:p>
        </p:txBody>
      </p:sp>
      <p:pic>
        <p:nvPicPr>
          <p:cNvPr id="12" name="Picture 4">
            <a:extLst>
              <a:ext uri="{FF2B5EF4-FFF2-40B4-BE49-F238E27FC236}">
                <a16:creationId xmlns:a16="http://schemas.microsoft.com/office/drawing/2014/main" xmlns="" id="{E46C8786-2899-4B90-A04C-BE64CB2BDE26}"/>
              </a:ext>
            </a:extLst>
          </p:cNvPr>
          <p:cNvPicPr>
            <a:picLocks noChangeAspect="1"/>
          </p:cNvPicPr>
          <p:nvPr/>
        </p:nvPicPr>
        <p:blipFill>
          <a:blip r:embed="rId2"/>
          <a:stretch>
            <a:fillRect/>
          </a:stretch>
        </p:blipFill>
        <p:spPr>
          <a:xfrm>
            <a:off x="1189322" y="705177"/>
            <a:ext cx="615452" cy="774247"/>
          </a:xfrm>
          <a:prstGeom prst="rect">
            <a:avLst/>
          </a:prstGeom>
        </p:spPr>
      </p:pic>
      <p:sp>
        <p:nvSpPr>
          <p:cNvPr id="8" name="Hộp Văn bản 7">
            <a:extLst>
              <a:ext uri="{FF2B5EF4-FFF2-40B4-BE49-F238E27FC236}">
                <a16:creationId xmlns:a16="http://schemas.microsoft.com/office/drawing/2014/main" xmlns="" id="{0139E6CD-402B-FD38-2608-152E97733764}"/>
              </a:ext>
            </a:extLst>
          </p:cNvPr>
          <p:cNvSpPr txBox="1"/>
          <p:nvPr/>
        </p:nvSpPr>
        <p:spPr>
          <a:xfrm>
            <a:off x="1505165" y="2927347"/>
            <a:ext cx="6939782" cy="1569660"/>
          </a:xfrm>
          <a:prstGeom prst="rect">
            <a:avLst/>
          </a:prstGeom>
          <a:noFill/>
        </p:spPr>
        <p:txBody>
          <a:bodyPr wrap="square">
            <a:spAutoFit/>
          </a:bodyPr>
          <a:lstStyle/>
          <a:p>
            <a:pPr algn="just"/>
            <a:r>
              <a:rPr lang="vi-VN" sz="3200" i="1" u="sng">
                <a:latin typeface="Calibri" panose="020F0502020204030204" pitchFamily="34" charset="0"/>
                <a:cs typeface="Calibri" panose="020F0502020204030204" pitchFamily="34" charset="0"/>
              </a:rPr>
              <a:t>Dấu hiệu</a:t>
            </a:r>
            <a:r>
              <a:rPr lang="vi-VN" sz="3200">
                <a:latin typeface="Calibri" panose="020F0502020204030204" pitchFamily="34" charset="0"/>
                <a:cs typeface="Calibri" panose="020F0502020204030204" pitchFamily="34" charset="0"/>
              </a:rPr>
              <a:t>: Cổ nổi cục to, hơi khó thở khi nằm, mắt lồi, hay hồi hộp, căng thẳng, trí nhớ giảm sút,...</a:t>
            </a:r>
            <a:endParaRPr lang="en-US" sz="3200">
              <a:latin typeface="Calibri" panose="020F0502020204030204" pitchFamily="34" charset="0"/>
              <a:cs typeface="Calibri" panose="020F0502020204030204" pitchFamily="34" charset="0"/>
            </a:endParaRPr>
          </a:p>
        </p:txBody>
      </p:sp>
      <p:pic>
        <p:nvPicPr>
          <p:cNvPr id="13" name="Picture 17">
            <a:extLst>
              <a:ext uri="{FF2B5EF4-FFF2-40B4-BE49-F238E27FC236}">
                <a16:creationId xmlns:a16="http://schemas.microsoft.com/office/drawing/2014/main" xmlns="" id="{5E8F3903-8D11-0E07-193D-DB31E6CA587B}"/>
              </a:ext>
            </a:extLst>
          </p:cNvPr>
          <p:cNvPicPr>
            <a:picLocks noChangeAspect="1"/>
          </p:cNvPicPr>
          <p:nvPr/>
        </p:nvPicPr>
        <p:blipFill>
          <a:blip r:embed="rId3"/>
          <a:stretch>
            <a:fillRect/>
          </a:stretch>
        </p:blipFill>
        <p:spPr>
          <a:xfrm rot="20229500" flipH="1">
            <a:off x="822150" y="2842577"/>
            <a:ext cx="605635" cy="605635"/>
          </a:xfrm>
          <a:prstGeom prst="rect">
            <a:avLst/>
          </a:prstGeom>
        </p:spPr>
      </p:pic>
      <p:sp>
        <p:nvSpPr>
          <p:cNvPr id="5" name="TextBox 8">
            <a:extLst>
              <a:ext uri="{FF2B5EF4-FFF2-40B4-BE49-F238E27FC236}">
                <a16:creationId xmlns:a16="http://schemas.microsoft.com/office/drawing/2014/main" xmlns="" id="{FBC42A6E-D01D-9AE5-FE60-9EC9690C4BD3}"/>
              </a:ext>
            </a:extLst>
          </p:cNvPr>
          <p:cNvSpPr txBox="1"/>
          <p:nvPr/>
        </p:nvSpPr>
        <p:spPr>
          <a:xfrm>
            <a:off x="1958815" y="2002700"/>
            <a:ext cx="8744945" cy="769441"/>
          </a:xfrm>
          <a:prstGeom prst="rect">
            <a:avLst/>
          </a:prstGeom>
          <a:noFill/>
        </p:spPr>
        <p:txBody>
          <a:bodyPr wrap="square">
            <a:spAutoFit/>
          </a:bodyPr>
          <a:lstStyle/>
          <a:p>
            <a:pPr lvl="0" algn="ctr">
              <a:defRPr/>
            </a:pPr>
            <a:r>
              <a:rPr lang="vi-VN" sz="4400">
                <a:ln w="28575">
                  <a:solidFill>
                    <a:sysClr val="windowText" lastClr="000000"/>
                  </a:solidFill>
                  <a:prstDash val="solid"/>
                </a:ln>
                <a:solidFill>
                  <a:srgbClr val="FFFF00"/>
                </a:solidFill>
                <a:effectLst>
                  <a:outerShdw blurRad="38100" dist="38100" dir="2700000" algn="tl">
                    <a:srgbClr val="000000">
                      <a:alpha val="43137"/>
                    </a:srgbClr>
                  </a:outerShdw>
                </a:effectLst>
                <a:latin typeface="iCiel Pony" panose="02000000000000000000" pitchFamily="2" charset="0"/>
              </a:rPr>
              <a:t>Bệnh bướu cổ</a:t>
            </a:r>
            <a:endParaRPr kumimoji="0" lang="en-US" sz="4400" b="0" i="0" u="none" strike="noStrike" kern="1200" cap="none" spc="0" normalizeH="0" baseline="0" noProof="0" dirty="0">
              <a:ln w="28575">
                <a:solidFill>
                  <a:sysClr val="windowText" lastClr="000000"/>
                </a:solidFill>
                <a:prstDash val="solid"/>
              </a:ln>
              <a:solidFill>
                <a:srgbClr val="FFFF00"/>
              </a:solidFill>
              <a:effectLst>
                <a:outerShdw blurRad="38100" dist="38100" dir="2700000" algn="tl">
                  <a:srgbClr val="000000">
                    <a:alpha val="43137"/>
                  </a:srgbClr>
                </a:outerShdw>
              </a:effectLst>
              <a:uLnTx/>
              <a:uFillTx/>
              <a:latin typeface="iCiel Pony" panose="02000000000000000000" pitchFamily="2" charset="0"/>
              <a:ea typeface="+mn-ea"/>
              <a:cs typeface="+mn-cs"/>
            </a:endParaRPr>
          </a:p>
        </p:txBody>
      </p:sp>
      <p:sp>
        <p:nvSpPr>
          <p:cNvPr id="7" name="Hộp Văn bản 6">
            <a:extLst>
              <a:ext uri="{FF2B5EF4-FFF2-40B4-BE49-F238E27FC236}">
                <a16:creationId xmlns:a16="http://schemas.microsoft.com/office/drawing/2014/main" xmlns="" id="{7E92A366-2252-3CFC-97EB-4459EBE82794}"/>
              </a:ext>
            </a:extLst>
          </p:cNvPr>
          <p:cNvSpPr txBox="1"/>
          <p:nvPr/>
        </p:nvSpPr>
        <p:spPr>
          <a:xfrm>
            <a:off x="1505164" y="4536349"/>
            <a:ext cx="6939781" cy="584775"/>
          </a:xfrm>
          <a:prstGeom prst="rect">
            <a:avLst/>
          </a:prstGeom>
          <a:noFill/>
        </p:spPr>
        <p:txBody>
          <a:bodyPr wrap="square">
            <a:spAutoFit/>
          </a:bodyPr>
          <a:lstStyle/>
          <a:p>
            <a:pPr algn="just"/>
            <a:r>
              <a:rPr lang="vi-VN" sz="3200" i="1" u="sng">
                <a:latin typeface="Calibri" panose="020F0502020204030204" pitchFamily="34" charset="0"/>
                <a:cs typeface="Calibri" panose="020F0502020204030204" pitchFamily="34" charset="0"/>
              </a:rPr>
              <a:t>Nguyên nhân</a:t>
            </a:r>
            <a:r>
              <a:rPr lang="vi-VN" sz="3200">
                <a:latin typeface="Calibri" panose="020F0502020204030204" pitchFamily="34" charset="0"/>
                <a:cs typeface="Calibri" panose="020F0502020204030204" pitchFamily="34" charset="0"/>
              </a:rPr>
              <a:t>: Chế độ ăn thiếu i-ốt.</a:t>
            </a:r>
            <a:endParaRPr lang="en-US" sz="3200">
              <a:latin typeface="Calibri" panose="020F0502020204030204" pitchFamily="34" charset="0"/>
              <a:cs typeface="Calibri" panose="020F0502020204030204" pitchFamily="34" charset="0"/>
            </a:endParaRPr>
          </a:p>
        </p:txBody>
      </p:sp>
      <p:pic>
        <p:nvPicPr>
          <p:cNvPr id="10" name="Picture 17">
            <a:extLst>
              <a:ext uri="{FF2B5EF4-FFF2-40B4-BE49-F238E27FC236}">
                <a16:creationId xmlns:a16="http://schemas.microsoft.com/office/drawing/2014/main" xmlns="" id="{E8FFB143-ED27-EDE0-1F05-22F1FAFF3C0D}"/>
              </a:ext>
            </a:extLst>
          </p:cNvPr>
          <p:cNvPicPr>
            <a:picLocks noChangeAspect="1"/>
          </p:cNvPicPr>
          <p:nvPr/>
        </p:nvPicPr>
        <p:blipFill>
          <a:blip r:embed="rId3"/>
          <a:stretch>
            <a:fillRect/>
          </a:stretch>
        </p:blipFill>
        <p:spPr>
          <a:xfrm rot="20229500" flipH="1">
            <a:off x="822150" y="4451579"/>
            <a:ext cx="605635" cy="605635"/>
          </a:xfrm>
          <a:prstGeom prst="rect">
            <a:avLst/>
          </a:prstGeom>
        </p:spPr>
      </p:pic>
      <p:pic>
        <p:nvPicPr>
          <p:cNvPr id="14" name="Hình ảnh 13" descr="Ảnh có chứa hình vẽ, minh họa, bản phác thảo, hình mẫu&#10;&#10;Mô tả được tạo tự động">
            <a:extLst>
              <a:ext uri="{FF2B5EF4-FFF2-40B4-BE49-F238E27FC236}">
                <a16:creationId xmlns:a16="http://schemas.microsoft.com/office/drawing/2014/main" xmlns="" id="{F57CCBAB-861A-B875-888D-571EA62990AC}"/>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813665" y="2271368"/>
            <a:ext cx="4373646" cy="4373646"/>
          </a:xfrm>
          <a:prstGeom prst="rect">
            <a:avLst/>
          </a:prstGeom>
        </p:spPr>
      </p:pic>
    </p:spTree>
    <p:extLst>
      <p:ext uri="{BB962C8B-B14F-4D97-AF65-F5344CB8AC3E}">
        <p14:creationId xmlns:p14="http://schemas.microsoft.com/office/powerpoint/2010/main" val="217996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9">
            <a:extLst>
              <a:ext uri="{FF2B5EF4-FFF2-40B4-BE49-F238E27FC236}">
                <a16:creationId xmlns:a16="http://schemas.microsoft.com/office/drawing/2014/main" xmlns="" id="{F078DB4D-9F86-888D-98AB-2495E83AC7DE}"/>
              </a:ext>
            </a:extLst>
          </p:cNvPr>
          <p:cNvSpPr txBox="1"/>
          <p:nvPr/>
        </p:nvSpPr>
        <p:spPr>
          <a:xfrm>
            <a:off x="2152392" y="1019931"/>
            <a:ext cx="7746534"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effectLst/>
                <a:uLnTx/>
                <a:uFillTx/>
                <a:latin typeface="UTM Edwardian" panose="02040603050506020204" pitchFamily="18" charset="0"/>
                <a:ea typeface="+mn-ea"/>
                <a:cs typeface="+mn-cs"/>
              </a:rPr>
              <a:t>Thứ</a:t>
            </a:r>
            <a:r>
              <a:rPr kumimoji="0" lang="en-US" sz="4400" b="1" i="0" u="none" strike="noStrike" kern="1200" cap="none" spc="0" normalizeH="0" baseline="0" noProof="0" dirty="0">
                <a:ln>
                  <a:noFill/>
                </a:ln>
                <a:effectLst/>
                <a:uLnTx/>
                <a:uFillTx/>
                <a:latin typeface="UTM Edwardian" panose="02040603050506020204" pitchFamily="18" charset="0"/>
                <a:ea typeface="+mn-ea"/>
                <a:cs typeface="+mn-cs"/>
              </a:rPr>
              <a:t> … </a:t>
            </a:r>
            <a:r>
              <a:rPr kumimoji="0" lang="en-US" sz="4400" b="1" i="0" u="none" strike="noStrike" kern="1200" cap="none" spc="0" normalizeH="0" baseline="0" noProof="0" dirty="0" err="1">
                <a:ln>
                  <a:noFill/>
                </a:ln>
                <a:effectLst/>
                <a:uLnTx/>
                <a:uFillTx/>
                <a:latin typeface="UTM Edwardian" panose="02040603050506020204" pitchFamily="18" charset="0"/>
                <a:ea typeface="+mn-ea"/>
                <a:cs typeface="+mn-cs"/>
              </a:rPr>
              <a:t>ngày</a:t>
            </a:r>
            <a:r>
              <a:rPr kumimoji="0" lang="en-US" sz="4400" b="1" i="0" u="none" strike="noStrike" kern="1200" cap="none" spc="0" normalizeH="0" baseline="0" noProof="0" dirty="0">
                <a:ln>
                  <a:noFill/>
                </a:ln>
                <a:effectLst/>
                <a:uLnTx/>
                <a:uFillTx/>
                <a:latin typeface="UTM Edwardian" panose="02040603050506020204" pitchFamily="18" charset="0"/>
                <a:ea typeface="+mn-ea"/>
                <a:cs typeface="+mn-cs"/>
              </a:rPr>
              <a:t> … </a:t>
            </a:r>
            <a:r>
              <a:rPr kumimoji="0" lang="en-US" sz="4400" b="1" i="0" u="none" strike="noStrike" kern="1200" cap="none" spc="0" normalizeH="0" baseline="0" noProof="0" dirty="0" err="1">
                <a:ln>
                  <a:noFill/>
                </a:ln>
                <a:effectLst/>
                <a:uLnTx/>
                <a:uFillTx/>
                <a:latin typeface="UTM Edwardian" panose="02040603050506020204" pitchFamily="18" charset="0"/>
                <a:ea typeface="+mn-ea"/>
                <a:cs typeface="+mn-cs"/>
              </a:rPr>
              <a:t>tháng</a:t>
            </a:r>
            <a:r>
              <a:rPr kumimoji="0" lang="en-US" sz="4400" b="1" i="0" u="none" strike="noStrike" kern="1200" cap="none" spc="0" normalizeH="0" baseline="0" noProof="0" dirty="0">
                <a:ln>
                  <a:noFill/>
                </a:ln>
                <a:effectLst/>
                <a:uLnTx/>
                <a:uFillTx/>
                <a:latin typeface="UTM Edwardian" panose="02040603050506020204" pitchFamily="18" charset="0"/>
                <a:ea typeface="+mn-ea"/>
                <a:cs typeface="+mn-cs"/>
              </a:rPr>
              <a:t> … </a:t>
            </a:r>
            <a:r>
              <a:rPr kumimoji="0" lang="en-US" sz="4400" b="1" i="0" u="none" strike="noStrike" kern="1200" cap="none" spc="0" normalizeH="0" baseline="0" noProof="0" dirty="0" err="1">
                <a:ln>
                  <a:noFill/>
                </a:ln>
                <a:effectLst/>
                <a:uLnTx/>
                <a:uFillTx/>
                <a:latin typeface="UTM Edwardian" panose="02040603050506020204" pitchFamily="18" charset="0"/>
                <a:ea typeface="+mn-ea"/>
                <a:cs typeface="+mn-cs"/>
              </a:rPr>
              <a:t>năm</a:t>
            </a:r>
            <a:r>
              <a:rPr kumimoji="0" lang="en-US" sz="4400" b="1" i="0" u="none" strike="noStrike" kern="1200" cap="none" spc="0" normalizeH="0" baseline="0" noProof="0" dirty="0">
                <a:ln>
                  <a:noFill/>
                </a:ln>
                <a:effectLst/>
                <a:uLnTx/>
                <a:uFillTx/>
                <a:latin typeface="UTM Edwardian" panose="02040603050506020204" pitchFamily="18" charset="0"/>
                <a:ea typeface="+mn-ea"/>
                <a:cs typeface="+mn-cs"/>
              </a:rPr>
              <a:t> ...</a:t>
            </a:r>
            <a:endParaRPr kumimoji="0" lang="vi-VN" sz="4400" b="1" i="0" u="none" strike="noStrike" kern="1200" cap="none" spc="0" normalizeH="0" baseline="0" noProof="0" dirty="0">
              <a:ln>
                <a:noFill/>
              </a:ln>
              <a:effectLst/>
              <a:uLnTx/>
              <a:uFillTx/>
              <a:latin typeface="Arial" panose="020B0604020202020204" pitchFamily="34" charset="0"/>
              <a:ea typeface="+mn-ea"/>
              <a:cs typeface="+mn-cs"/>
            </a:endParaRPr>
          </a:p>
        </p:txBody>
      </p:sp>
      <p:grpSp>
        <p:nvGrpSpPr>
          <p:cNvPr id="3" name="Nhóm 2">
            <a:extLst>
              <a:ext uri="{FF2B5EF4-FFF2-40B4-BE49-F238E27FC236}">
                <a16:creationId xmlns:a16="http://schemas.microsoft.com/office/drawing/2014/main" xmlns="" id="{59D9D3EC-FBE5-D4EA-7159-03A747A0EFBE}"/>
              </a:ext>
            </a:extLst>
          </p:cNvPr>
          <p:cNvGrpSpPr/>
          <p:nvPr/>
        </p:nvGrpSpPr>
        <p:grpSpPr>
          <a:xfrm>
            <a:off x="-340189" y="3499532"/>
            <a:ext cx="12731696" cy="2423740"/>
            <a:chOff x="208470" y="1586507"/>
            <a:chExt cx="11977164" cy="2423740"/>
          </a:xfrm>
        </p:grpSpPr>
        <p:sp>
          <p:nvSpPr>
            <p:cNvPr id="4" name="TextBox 8">
              <a:extLst>
                <a:ext uri="{FF2B5EF4-FFF2-40B4-BE49-F238E27FC236}">
                  <a16:creationId xmlns:a16="http://schemas.microsoft.com/office/drawing/2014/main" xmlns="" id="{49CE039A-DC3E-9B34-598E-F3723D72D300}"/>
                </a:ext>
              </a:extLst>
            </p:cNvPr>
            <p:cNvSpPr txBox="1"/>
            <p:nvPr/>
          </p:nvSpPr>
          <p:spPr>
            <a:xfrm>
              <a:off x="208470" y="1586507"/>
              <a:ext cx="11977164" cy="2423740"/>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vi-VN" sz="6000" b="1" i="0" u="none" strike="noStrike" kern="1200" cap="none" spc="0" normalizeH="0" baseline="0" noProof="0">
                  <a:ln w="190500">
                    <a:solidFill>
                      <a:prstClr val="white"/>
                    </a:solidFill>
                    <a:prstDash val="solid"/>
                  </a:ln>
                  <a:solidFill>
                    <a:prstClr val="white"/>
                  </a:solidFill>
                  <a:effectLst>
                    <a:outerShdw blurRad="38100" dist="38100" dir="2700000" algn="tl">
                      <a:srgbClr val="000000">
                        <a:alpha val="43137"/>
                      </a:srgbClr>
                    </a:outerShdw>
                  </a:effectLst>
                  <a:uLnTx/>
                  <a:uFillTx/>
                  <a:latin typeface="iCiel Pony" panose="02000000000000000000" pitchFamily="2" charset="-93"/>
                </a:rPr>
                <a:t>MỘT SỐ BỆNH LIÊN QUAN </a:t>
              </a: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vi-VN" sz="6000" b="1" i="0" u="none" strike="noStrike" kern="1200" cap="none" spc="0" normalizeH="0" baseline="0" noProof="0">
                  <a:ln w="190500">
                    <a:solidFill>
                      <a:prstClr val="white"/>
                    </a:solidFill>
                    <a:prstDash val="solid"/>
                  </a:ln>
                  <a:solidFill>
                    <a:prstClr val="white"/>
                  </a:solidFill>
                  <a:effectLst>
                    <a:outerShdw blurRad="38100" dist="38100" dir="2700000" algn="tl">
                      <a:srgbClr val="000000">
                        <a:alpha val="43137"/>
                      </a:srgbClr>
                    </a:outerShdw>
                  </a:effectLst>
                  <a:uLnTx/>
                  <a:uFillTx/>
                  <a:latin typeface="iCiel Pony" panose="02000000000000000000" pitchFamily="2" charset="-93"/>
                </a:rPr>
                <a:t>ĐẾN DINH DƯỠNG</a:t>
              </a:r>
            </a:p>
          </p:txBody>
        </p:sp>
        <p:sp>
          <p:nvSpPr>
            <p:cNvPr id="5" name="TextBox 8">
              <a:extLst>
                <a:ext uri="{FF2B5EF4-FFF2-40B4-BE49-F238E27FC236}">
                  <a16:creationId xmlns:a16="http://schemas.microsoft.com/office/drawing/2014/main" xmlns="" id="{84F010EE-8B38-34B2-AE32-55C2E3E6C88D}"/>
                </a:ext>
              </a:extLst>
            </p:cNvPr>
            <p:cNvSpPr txBox="1"/>
            <p:nvPr/>
          </p:nvSpPr>
          <p:spPr>
            <a:xfrm>
              <a:off x="208470" y="1586507"/>
              <a:ext cx="11977164" cy="2423740"/>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US" sz="6000" b="1" dirty="0">
                  <a:ln w="28575">
                    <a:solidFill>
                      <a:srgbClr val="002060"/>
                    </a:solidFill>
                    <a:prstDash val="solid"/>
                  </a:ln>
                  <a:solidFill>
                    <a:srgbClr val="66FFFF"/>
                  </a:solidFill>
                  <a:latin typeface="iCiel Pony" panose="02000000000000000000" pitchFamily="2" charset="-93"/>
                </a:rPr>
                <a:t>M</a:t>
              </a:r>
              <a:r>
                <a:rPr lang="en-US" sz="6000" b="1" dirty="0">
                  <a:ln w="28575">
                    <a:solidFill>
                      <a:srgbClr val="002060"/>
                    </a:solidFill>
                    <a:prstDash val="solid"/>
                  </a:ln>
                  <a:solidFill>
                    <a:srgbClr val="FFFF99"/>
                  </a:solidFill>
                  <a:latin typeface="iCiel Pony" panose="02000000000000000000" pitchFamily="2" charset="-93"/>
                </a:rPr>
                <a:t>Ộ</a:t>
              </a:r>
              <a:r>
                <a:rPr lang="en-US" sz="6000" b="1" dirty="0">
                  <a:ln w="28575">
                    <a:solidFill>
                      <a:srgbClr val="002060"/>
                    </a:solidFill>
                    <a:prstDash val="solid"/>
                  </a:ln>
                  <a:solidFill>
                    <a:srgbClr val="CC99FF"/>
                  </a:solidFill>
                  <a:latin typeface="iCiel Pony" panose="02000000000000000000" pitchFamily="2" charset="-93"/>
                </a:rPr>
                <a:t>T</a:t>
              </a:r>
              <a:r>
                <a:rPr kumimoji="0" lang="en-US" sz="6000" b="1" i="0" u="none" strike="noStrike" kern="1200" cap="none" spc="0" normalizeH="0" baseline="0" noProof="0" dirty="0">
                  <a:ln w="28575">
                    <a:solidFill>
                      <a:srgbClr val="002060"/>
                    </a:solidFill>
                    <a:prstDash val="solid"/>
                  </a:ln>
                  <a:solidFill>
                    <a:srgbClr val="CC99FF"/>
                  </a:solidFill>
                  <a:effectLst/>
                  <a:uLnTx/>
                  <a:uFillTx/>
                  <a:latin typeface="iCiel Pony" panose="02000000000000000000" pitchFamily="2" charset="-93"/>
                </a:rPr>
                <a:t> </a:t>
              </a:r>
              <a:r>
                <a:rPr lang="en-US" sz="6000" b="1" dirty="0">
                  <a:ln w="28575">
                    <a:solidFill>
                      <a:srgbClr val="002060"/>
                    </a:solidFill>
                    <a:prstDash val="solid"/>
                  </a:ln>
                  <a:solidFill>
                    <a:srgbClr val="FFFF99"/>
                  </a:solidFill>
                  <a:latin typeface="iCiel Pony" panose="02000000000000000000" pitchFamily="2" charset="-93"/>
                </a:rPr>
                <a:t>S</a:t>
              </a:r>
              <a:r>
                <a:rPr lang="en-US" sz="6000" b="1" dirty="0">
                  <a:ln w="28575">
                    <a:solidFill>
                      <a:srgbClr val="002060"/>
                    </a:solidFill>
                    <a:prstDash val="solid"/>
                  </a:ln>
                  <a:solidFill>
                    <a:srgbClr val="99FF99"/>
                  </a:solidFill>
                  <a:latin typeface="iCiel Pony" panose="02000000000000000000" pitchFamily="2" charset="-93"/>
                </a:rPr>
                <a:t>Ố </a:t>
              </a:r>
              <a:r>
                <a:rPr lang="en-US" sz="6000" b="1" dirty="0">
                  <a:ln w="28575">
                    <a:solidFill>
                      <a:srgbClr val="002060"/>
                    </a:solidFill>
                    <a:prstDash val="solid"/>
                  </a:ln>
                  <a:solidFill>
                    <a:srgbClr val="66FFFF"/>
                  </a:solidFill>
                  <a:latin typeface="iCiel Pony" panose="02000000000000000000" pitchFamily="2" charset="-93"/>
                </a:rPr>
                <a:t>B</a:t>
              </a:r>
              <a:r>
                <a:rPr lang="en-US" sz="6000" b="1" dirty="0">
                  <a:ln w="28575">
                    <a:solidFill>
                      <a:srgbClr val="002060"/>
                    </a:solidFill>
                    <a:prstDash val="solid"/>
                  </a:ln>
                  <a:solidFill>
                    <a:srgbClr val="FF7C80"/>
                  </a:solidFill>
                  <a:latin typeface="iCiel Pony" panose="02000000000000000000" pitchFamily="2" charset="-93"/>
                </a:rPr>
                <a:t>Ệ</a:t>
              </a:r>
              <a:r>
                <a:rPr lang="en-US" sz="6000" b="1" dirty="0">
                  <a:ln w="28575">
                    <a:solidFill>
                      <a:srgbClr val="002060"/>
                    </a:solidFill>
                    <a:prstDash val="solid"/>
                  </a:ln>
                  <a:solidFill>
                    <a:srgbClr val="99FF99"/>
                  </a:solidFill>
                  <a:latin typeface="iCiel Pony" panose="02000000000000000000" pitchFamily="2" charset="-93"/>
                </a:rPr>
                <a:t>N</a:t>
              </a:r>
              <a:r>
                <a:rPr lang="en-US" sz="6000" b="1" dirty="0">
                  <a:ln w="28575">
                    <a:solidFill>
                      <a:srgbClr val="002060"/>
                    </a:solidFill>
                    <a:prstDash val="solid"/>
                  </a:ln>
                  <a:solidFill>
                    <a:srgbClr val="CC99FF"/>
                  </a:solidFill>
                  <a:latin typeface="iCiel Pony" panose="02000000000000000000" pitchFamily="2" charset="-93"/>
                </a:rPr>
                <a:t>H </a:t>
              </a:r>
              <a:r>
                <a:rPr lang="en-US" sz="6000" b="1" dirty="0">
                  <a:ln w="28575">
                    <a:solidFill>
                      <a:srgbClr val="002060"/>
                    </a:solidFill>
                    <a:prstDash val="solid"/>
                  </a:ln>
                  <a:solidFill>
                    <a:srgbClr val="FFFF99"/>
                  </a:solidFill>
                  <a:latin typeface="iCiel Pony" panose="02000000000000000000" pitchFamily="2" charset="-93"/>
                </a:rPr>
                <a:t>L</a:t>
              </a:r>
              <a:r>
                <a:rPr lang="en-US" sz="6000" b="1" dirty="0">
                  <a:ln w="28575">
                    <a:solidFill>
                      <a:srgbClr val="002060"/>
                    </a:solidFill>
                    <a:prstDash val="solid"/>
                  </a:ln>
                  <a:solidFill>
                    <a:srgbClr val="99FF99"/>
                  </a:solidFill>
                  <a:latin typeface="iCiel Pony" panose="02000000000000000000" pitchFamily="2" charset="-93"/>
                </a:rPr>
                <a:t>I</a:t>
              </a:r>
              <a:r>
                <a:rPr lang="en-US" sz="6000" b="1" dirty="0">
                  <a:ln w="28575">
                    <a:solidFill>
                      <a:srgbClr val="002060"/>
                    </a:solidFill>
                    <a:prstDash val="solid"/>
                  </a:ln>
                  <a:solidFill>
                    <a:srgbClr val="66FFFF"/>
                  </a:solidFill>
                  <a:latin typeface="iCiel Pony" panose="02000000000000000000" pitchFamily="2" charset="-93"/>
                </a:rPr>
                <a:t>Ê</a:t>
              </a:r>
              <a:r>
                <a:rPr lang="en-US" sz="6000" b="1" dirty="0">
                  <a:ln w="28575">
                    <a:solidFill>
                      <a:srgbClr val="002060"/>
                    </a:solidFill>
                    <a:prstDash val="solid"/>
                  </a:ln>
                  <a:solidFill>
                    <a:srgbClr val="FF7C80"/>
                  </a:solidFill>
                  <a:latin typeface="iCiel Pony" panose="02000000000000000000" pitchFamily="2" charset="-93"/>
                </a:rPr>
                <a:t>N </a:t>
              </a:r>
              <a:r>
                <a:rPr lang="en-US" sz="6000" b="1" dirty="0">
                  <a:ln w="28575">
                    <a:solidFill>
                      <a:srgbClr val="002060"/>
                    </a:solidFill>
                    <a:prstDash val="solid"/>
                  </a:ln>
                  <a:solidFill>
                    <a:srgbClr val="FFFF99"/>
                  </a:solidFill>
                  <a:latin typeface="iCiel Pony" panose="02000000000000000000" pitchFamily="2" charset="-93"/>
                </a:rPr>
                <a:t>Q</a:t>
              </a:r>
              <a:r>
                <a:rPr lang="en-US" sz="6000" b="1" dirty="0">
                  <a:ln w="28575">
                    <a:solidFill>
                      <a:srgbClr val="002060"/>
                    </a:solidFill>
                    <a:prstDash val="solid"/>
                  </a:ln>
                  <a:solidFill>
                    <a:srgbClr val="99FF99"/>
                  </a:solidFill>
                  <a:latin typeface="iCiel Pony" panose="02000000000000000000" pitchFamily="2" charset="-93"/>
                </a:rPr>
                <a:t>U</a:t>
              </a:r>
              <a:r>
                <a:rPr lang="en-US" sz="6000" b="1" dirty="0">
                  <a:ln w="28575">
                    <a:solidFill>
                      <a:srgbClr val="002060"/>
                    </a:solidFill>
                    <a:prstDash val="solid"/>
                  </a:ln>
                  <a:solidFill>
                    <a:srgbClr val="FF7C80"/>
                  </a:solidFill>
                  <a:latin typeface="iCiel Pony" panose="02000000000000000000" pitchFamily="2" charset="-93"/>
                </a:rPr>
                <a:t>A</a:t>
              </a:r>
              <a:r>
                <a:rPr lang="en-US" sz="6000" b="1" dirty="0">
                  <a:ln w="28575">
                    <a:solidFill>
                      <a:srgbClr val="002060"/>
                    </a:solidFill>
                    <a:prstDash val="solid"/>
                  </a:ln>
                  <a:solidFill>
                    <a:srgbClr val="CC99FF"/>
                  </a:solidFill>
                  <a:latin typeface="iCiel Pony" panose="02000000000000000000" pitchFamily="2" charset="-93"/>
                </a:rPr>
                <a:t>N </a:t>
              </a:r>
            </a:p>
            <a:p>
              <a:pPr marL="0" marR="0" lvl="0" indent="0" algn="ctr" defTabSz="914400" rtl="0" eaLnBrk="1" fontAlgn="auto" latinLnBrk="0" hangingPunct="1">
                <a:lnSpc>
                  <a:spcPct val="130000"/>
                </a:lnSpc>
                <a:spcBef>
                  <a:spcPts val="0"/>
                </a:spcBef>
                <a:spcAft>
                  <a:spcPts val="0"/>
                </a:spcAft>
                <a:buClrTx/>
                <a:buSzTx/>
                <a:buFontTx/>
                <a:buNone/>
                <a:tabLst/>
                <a:defRPr/>
              </a:pPr>
              <a:r>
                <a:rPr lang="en-US" sz="6000" b="1" dirty="0">
                  <a:ln w="28575">
                    <a:solidFill>
                      <a:srgbClr val="002060"/>
                    </a:solidFill>
                    <a:prstDash val="solid"/>
                  </a:ln>
                  <a:solidFill>
                    <a:srgbClr val="66FFFF"/>
                  </a:solidFill>
                  <a:latin typeface="iCiel Pony" panose="02000000000000000000" pitchFamily="2" charset="-93"/>
                </a:rPr>
                <a:t>Đ</a:t>
              </a:r>
              <a:r>
                <a:rPr lang="en-US" sz="6000" b="1" dirty="0">
                  <a:ln w="28575">
                    <a:solidFill>
                      <a:srgbClr val="002060"/>
                    </a:solidFill>
                    <a:prstDash val="solid"/>
                  </a:ln>
                  <a:solidFill>
                    <a:srgbClr val="FFFF99"/>
                  </a:solidFill>
                  <a:latin typeface="iCiel Pony" panose="02000000000000000000" pitchFamily="2" charset="-93"/>
                </a:rPr>
                <a:t>Ế</a:t>
              </a:r>
              <a:r>
                <a:rPr lang="en-US" sz="6000" b="1" dirty="0">
                  <a:ln w="28575">
                    <a:solidFill>
                      <a:srgbClr val="002060"/>
                    </a:solidFill>
                    <a:prstDash val="solid"/>
                  </a:ln>
                  <a:solidFill>
                    <a:srgbClr val="CC99FF"/>
                  </a:solidFill>
                  <a:latin typeface="iCiel Pony" panose="02000000000000000000" pitchFamily="2" charset="-93"/>
                </a:rPr>
                <a:t>N </a:t>
              </a:r>
              <a:r>
                <a:rPr lang="en-US" sz="6000" b="1" dirty="0">
                  <a:ln w="28575">
                    <a:solidFill>
                      <a:srgbClr val="002060"/>
                    </a:solidFill>
                    <a:prstDash val="solid"/>
                  </a:ln>
                  <a:solidFill>
                    <a:srgbClr val="99FF99"/>
                  </a:solidFill>
                  <a:latin typeface="iCiel Pony" panose="02000000000000000000" pitchFamily="2" charset="-93"/>
                </a:rPr>
                <a:t>D</a:t>
              </a:r>
              <a:r>
                <a:rPr lang="en-US" sz="6000" b="1" dirty="0">
                  <a:ln w="28575">
                    <a:solidFill>
                      <a:srgbClr val="002060"/>
                    </a:solidFill>
                    <a:prstDash val="solid"/>
                  </a:ln>
                  <a:solidFill>
                    <a:srgbClr val="66FFFF"/>
                  </a:solidFill>
                  <a:latin typeface="iCiel Pony" panose="02000000000000000000" pitchFamily="2" charset="-93"/>
                </a:rPr>
                <a:t>I</a:t>
              </a:r>
              <a:r>
                <a:rPr lang="en-US" sz="6000" b="1" dirty="0">
                  <a:ln w="28575">
                    <a:solidFill>
                      <a:srgbClr val="002060"/>
                    </a:solidFill>
                    <a:prstDash val="solid"/>
                  </a:ln>
                  <a:solidFill>
                    <a:srgbClr val="99FF99"/>
                  </a:solidFill>
                  <a:latin typeface="iCiel Pony" panose="02000000000000000000" pitchFamily="2" charset="-93"/>
                </a:rPr>
                <a:t>N</a:t>
              </a:r>
              <a:r>
                <a:rPr lang="en-US" sz="6000" b="1" dirty="0">
                  <a:ln w="28575">
                    <a:solidFill>
                      <a:srgbClr val="002060"/>
                    </a:solidFill>
                    <a:prstDash val="solid"/>
                  </a:ln>
                  <a:solidFill>
                    <a:srgbClr val="CC99FF"/>
                  </a:solidFill>
                  <a:latin typeface="iCiel Pony" panose="02000000000000000000" pitchFamily="2" charset="-93"/>
                </a:rPr>
                <a:t>H </a:t>
              </a:r>
              <a:r>
                <a:rPr lang="en-US" sz="6000" b="1" dirty="0">
                  <a:ln w="28575">
                    <a:solidFill>
                      <a:srgbClr val="002060"/>
                    </a:solidFill>
                    <a:prstDash val="solid"/>
                  </a:ln>
                  <a:solidFill>
                    <a:srgbClr val="FFFF99"/>
                  </a:solidFill>
                  <a:latin typeface="iCiel Pony" panose="02000000000000000000" pitchFamily="2" charset="-93"/>
                </a:rPr>
                <a:t>D</a:t>
              </a:r>
              <a:r>
                <a:rPr lang="en-US" sz="6000" b="1" dirty="0">
                  <a:ln w="28575">
                    <a:solidFill>
                      <a:srgbClr val="002060"/>
                    </a:solidFill>
                    <a:prstDash val="solid"/>
                  </a:ln>
                  <a:solidFill>
                    <a:srgbClr val="66FFFF"/>
                  </a:solidFill>
                  <a:latin typeface="iCiel Pony" panose="02000000000000000000" pitchFamily="2" charset="-93"/>
                </a:rPr>
                <a:t>Ư</a:t>
              </a:r>
              <a:r>
                <a:rPr lang="en-US" sz="6000" b="1" dirty="0">
                  <a:ln w="28575">
                    <a:solidFill>
                      <a:srgbClr val="002060"/>
                    </a:solidFill>
                    <a:prstDash val="solid"/>
                  </a:ln>
                  <a:solidFill>
                    <a:srgbClr val="FF7C80"/>
                  </a:solidFill>
                  <a:latin typeface="iCiel Pony" panose="02000000000000000000" pitchFamily="2" charset="-93"/>
                </a:rPr>
                <a:t>Ỡ</a:t>
              </a:r>
              <a:r>
                <a:rPr lang="en-US" sz="6000" b="1" dirty="0">
                  <a:ln w="28575">
                    <a:solidFill>
                      <a:srgbClr val="002060"/>
                    </a:solidFill>
                    <a:prstDash val="solid"/>
                  </a:ln>
                  <a:solidFill>
                    <a:srgbClr val="FFFF99"/>
                  </a:solidFill>
                  <a:latin typeface="iCiel Pony" panose="02000000000000000000" pitchFamily="2" charset="-93"/>
                </a:rPr>
                <a:t>N</a:t>
              </a:r>
              <a:r>
                <a:rPr lang="en-US" sz="6000" b="1" dirty="0">
                  <a:ln w="28575">
                    <a:solidFill>
                      <a:srgbClr val="002060"/>
                    </a:solidFill>
                    <a:prstDash val="solid"/>
                  </a:ln>
                  <a:solidFill>
                    <a:srgbClr val="99FF99"/>
                  </a:solidFill>
                  <a:latin typeface="iCiel Pony" panose="02000000000000000000" pitchFamily="2" charset="-93"/>
                </a:rPr>
                <a:t>G</a:t>
              </a:r>
              <a:endParaRPr kumimoji="0" lang="en-US" sz="6000" b="1" i="0" u="none" strike="noStrike" kern="1200" cap="none" spc="0" normalizeH="0" baseline="0" noProof="0" dirty="0">
                <a:ln w="28575">
                  <a:solidFill>
                    <a:srgbClr val="002060"/>
                  </a:solidFill>
                  <a:prstDash val="solid"/>
                </a:ln>
                <a:solidFill>
                  <a:srgbClr val="FFCC66"/>
                </a:solidFill>
                <a:effectLst/>
                <a:uLnTx/>
                <a:uFillTx/>
                <a:latin typeface="iCiel Pony" panose="02000000000000000000" pitchFamily="2" charset="-93"/>
              </a:endParaRPr>
            </a:p>
          </p:txBody>
        </p:sp>
      </p:grpSp>
      <p:grpSp>
        <p:nvGrpSpPr>
          <p:cNvPr id="10" name="Group 13">
            <a:extLst>
              <a:ext uri="{FF2B5EF4-FFF2-40B4-BE49-F238E27FC236}">
                <a16:creationId xmlns:a16="http://schemas.microsoft.com/office/drawing/2014/main" xmlns="" id="{48D31B57-1E96-C1E3-A613-AD05879ECAD6}"/>
              </a:ext>
            </a:extLst>
          </p:cNvPr>
          <p:cNvGrpSpPr/>
          <p:nvPr/>
        </p:nvGrpSpPr>
        <p:grpSpPr>
          <a:xfrm>
            <a:off x="4230419" y="1866983"/>
            <a:ext cx="3275821" cy="715667"/>
            <a:chOff x="7896752" y="715563"/>
            <a:chExt cx="3275821" cy="715667"/>
          </a:xfrm>
        </p:grpSpPr>
        <p:sp>
          <p:nvSpPr>
            <p:cNvPr id="11" name="TextBox 14">
              <a:extLst>
                <a:ext uri="{FF2B5EF4-FFF2-40B4-BE49-F238E27FC236}">
                  <a16:creationId xmlns:a16="http://schemas.microsoft.com/office/drawing/2014/main" xmlns="" id="{AC3EBF25-E846-5E35-2EEC-2141697C47DE}"/>
                </a:ext>
              </a:extLst>
            </p:cNvPr>
            <p:cNvSpPr txBox="1"/>
            <p:nvPr/>
          </p:nvSpPr>
          <p:spPr>
            <a:xfrm>
              <a:off x="7896752" y="715563"/>
              <a:ext cx="3275821"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a:ln w="127000">
                    <a:solidFill>
                      <a:schemeClr val="bg1"/>
                    </a:solidFill>
                  </a:ln>
                  <a:solidFill>
                    <a:srgbClr val="F93B6B"/>
                  </a:solidFill>
                  <a:effectLst>
                    <a:outerShdw blurRad="50800" dist="38100" dir="2700000" algn="tl" rotWithShape="0">
                      <a:prstClr val="black">
                        <a:alpha val="40000"/>
                      </a:prstClr>
                    </a:outerShdw>
                  </a:effectLst>
                  <a:latin typeface="#9Slide07 SVNBeachwood Sans" pitchFamily="2" charset="0"/>
                  <a:ea typeface="LNTH-LuoLuoNotangYuanTi 1" pitchFamily="2" charset="-128"/>
                  <a:cs typeface="LNTH-LuoLuoNotangYuanTi 1" pitchFamily="2" charset="-128"/>
                </a:rPr>
                <a:t>KHOA HỌC</a:t>
              </a:r>
              <a:endParaRPr lang="en-US" sz="4000" dirty="0">
                <a:ln w="127000">
                  <a:solidFill>
                    <a:schemeClr val="bg1"/>
                  </a:solidFill>
                </a:ln>
                <a:solidFill>
                  <a:srgbClr val="F93B6B"/>
                </a:solidFill>
                <a:effectLst>
                  <a:outerShdw blurRad="50800" dist="38100" dir="2700000" algn="tl" rotWithShape="0">
                    <a:prstClr val="black">
                      <a:alpha val="40000"/>
                    </a:prstClr>
                  </a:outerShdw>
                </a:effectLst>
                <a:latin typeface="#9Slide07 SVNBeachwood Sans" pitchFamily="2" charset="0"/>
                <a:ea typeface="LNTH-LuoLuoNotangYuanTi 1" pitchFamily="2" charset="-128"/>
                <a:cs typeface="LNTH-LuoLuoNotangYuanTi 1" pitchFamily="2" charset="-128"/>
              </a:endParaRPr>
            </a:p>
          </p:txBody>
        </p:sp>
        <p:sp>
          <p:nvSpPr>
            <p:cNvPr id="12" name="TextBox 15">
              <a:extLst>
                <a:ext uri="{FF2B5EF4-FFF2-40B4-BE49-F238E27FC236}">
                  <a16:creationId xmlns:a16="http://schemas.microsoft.com/office/drawing/2014/main" xmlns="" id="{4DDA7E85-7F24-43D4-3E95-3628BABA2DD2}"/>
                </a:ext>
              </a:extLst>
            </p:cNvPr>
            <p:cNvSpPr txBox="1"/>
            <p:nvPr/>
          </p:nvSpPr>
          <p:spPr>
            <a:xfrm>
              <a:off x="7896752" y="723344"/>
              <a:ext cx="3275821"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srgbClr val="F93B6B"/>
                  </a:solidFill>
                  <a:latin typeface="#9Slide07 SVNBeachwood Sans" pitchFamily="2" charset="0"/>
                </a:rPr>
                <a:t>KHOA HỌC</a:t>
              </a:r>
            </a:p>
          </p:txBody>
        </p:sp>
      </p:grpSp>
      <p:sp>
        <p:nvSpPr>
          <p:cNvPr id="29" name="TextBox 39">
            <a:extLst>
              <a:ext uri="{FF2B5EF4-FFF2-40B4-BE49-F238E27FC236}">
                <a16:creationId xmlns:a16="http://schemas.microsoft.com/office/drawing/2014/main" xmlns="" id="{59463D62-D75F-2604-C347-67366CBDC5F4}"/>
              </a:ext>
            </a:extLst>
          </p:cNvPr>
          <p:cNvSpPr txBox="1"/>
          <p:nvPr/>
        </p:nvSpPr>
        <p:spPr>
          <a:xfrm>
            <a:off x="4522258" y="5902917"/>
            <a:ext cx="314748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127000">
                  <a:solidFill>
                    <a:schemeClr val="bg1"/>
                  </a:solidFill>
                  <a:prstDash val="solid"/>
                </a:ln>
                <a:solidFill>
                  <a:schemeClr val="bg1"/>
                </a:solidFill>
                <a:effectLst/>
                <a:uLnTx/>
                <a:uFillTx/>
                <a:latin typeface="UTM Duepuntozero" panose="02040603050506020204" pitchFamily="18" charset="0"/>
                <a:ea typeface="+mn-ea"/>
                <a:cs typeface="+mn-cs"/>
              </a:rPr>
              <a:t>(3 </a:t>
            </a:r>
            <a:r>
              <a:rPr kumimoji="0" lang="en-US" sz="3200" b="1" i="0" u="none" strike="noStrike" kern="1200" cap="none" spc="0" normalizeH="0" baseline="0" noProof="0" dirty="0" err="1">
                <a:ln w="127000">
                  <a:solidFill>
                    <a:schemeClr val="bg1"/>
                  </a:solidFill>
                  <a:prstDash val="solid"/>
                </a:ln>
                <a:solidFill>
                  <a:schemeClr val="bg1"/>
                </a:solidFill>
                <a:effectLst/>
                <a:uLnTx/>
                <a:uFillTx/>
                <a:latin typeface="UTM Duepuntozero" panose="02040603050506020204" pitchFamily="18" charset="0"/>
                <a:ea typeface="+mn-ea"/>
                <a:cs typeface="+mn-cs"/>
              </a:rPr>
              <a:t>Tiết</a:t>
            </a:r>
            <a:r>
              <a:rPr kumimoji="0" lang="en-US" sz="3200" b="1" i="0" u="none" strike="noStrike" kern="1200" cap="none" spc="0" normalizeH="0" baseline="0" noProof="0" dirty="0">
                <a:ln w="127000">
                  <a:solidFill>
                    <a:schemeClr val="bg1"/>
                  </a:solidFill>
                  <a:prstDash val="solid"/>
                </a:ln>
                <a:solidFill>
                  <a:schemeClr val="bg1"/>
                </a:solidFill>
                <a:effectLst/>
                <a:uLnTx/>
                <a:uFillTx/>
                <a:latin typeface="UTM Duepuntozero" panose="02040603050506020204" pitchFamily="18" charset="0"/>
                <a:ea typeface="+mn-ea"/>
                <a:cs typeface="+mn-cs"/>
              </a:rPr>
              <a:t> – </a:t>
            </a:r>
            <a:r>
              <a:rPr kumimoji="0" lang="en-US" sz="3200" b="1" i="0" u="none" strike="noStrike" kern="1200" cap="none" spc="0" normalizeH="0" baseline="0" noProof="0" err="1">
                <a:ln w="127000">
                  <a:solidFill>
                    <a:schemeClr val="bg1"/>
                  </a:solidFill>
                  <a:prstDash val="solid"/>
                </a:ln>
                <a:solidFill>
                  <a:schemeClr val="bg1"/>
                </a:solidFill>
                <a:effectLst/>
                <a:uLnTx/>
                <a:uFillTx/>
                <a:latin typeface="UTM Duepuntozero" panose="02040603050506020204" pitchFamily="18" charset="0"/>
                <a:ea typeface="+mn-ea"/>
                <a:cs typeface="+mn-cs"/>
              </a:rPr>
              <a:t>Tiết</a:t>
            </a:r>
            <a:r>
              <a:rPr kumimoji="0" lang="en-US" sz="3200" b="1" i="0" u="none" strike="noStrike" kern="1200" cap="none" spc="0" normalizeH="0" baseline="0" noProof="0">
                <a:ln w="127000">
                  <a:solidFill>
                    <a:schemeClr val="bg1"/>
                  </a:solidFill>
                  <a:prstDash val="solid"/>
                </a:ln>
                <a:solidFill>
                  <a:schemeClr val="bg1"/>
                </a:solidFill>
                <a:effectLst/>
                <a:uLnTx/>
                <a:uFillTx/>
                <a:latin typeface="UTM Duepuntozero" panose="02040603050506020204" pitchFamily="18" charset="0"/>
                <a:ea typeface="+mn-ea"/>
                <a:cs typeface="+mn-cs"/>
              </a:rPr>
              <a:t> 1)</a:t>
            </a:r>
            <a:endParaRPr kumimoji="0" lang="en-US" sz="3200" b="1" i="0" u="none" strike="noStrike" kern="1200" cap="none" spc="0" normalizeH="0" baseline="0" noProof="0" dirty="0">
              <a:ln w="127000">
                <a:solidFill>
                  <a:schemeClr val="bg1"/>
                </a:solidFill>
                <a:prstDash val="solid"/>
              </a:ln>
              <a:solidFill>
                <a:schemeClr val="bg1"/>
              </a:solidFill>
              <a:effectLst/>
              <a:uLnTx/>
              <a:uFillTx/>
              <a:latin typeface="UTM Duepuntozero" panose="02040603050506020204" pitchFamily="18" charset="0"/>
              <a:ea typeface="+mn-ea"/>
              <a:cs typeface="+mn-cs"/>
            </a:endParaRPr>
          </a:p>
        </p:txBody>
      </p:sp>
      <p:sp>
        <p:nvSpPr>
          <p:cNvPr id="31" name="TextBox 39">
            <a:extLst>
              <a:ext uri="{FF2B5EF4-FFF2-40B4-BE49-F238E27FC236}">
                <a16:creationId xmlns:a16="http://schemas.microsoft.com/office/drawing/2014/main" xmlns="" id="{3C9E49F3-45E9-3FF5-0F28-F4077C5BEB6E}"/>
              </a:ext>
            </a:extLst>
          </p:cNvPr>
          <p:cNvSpPr txBox="1"/>
          <p:nvPr/>
        </p:nvSpPr>
        <p:spPr>
          <a:xfrm>
            <a:off x="4522258" y="5902916"/>
            <a:ext cx="314748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9525">
                  <a:solidFill>
                    <a:srgbClr val="FF0000"/>
                  </a:solidFill>
                  <a:prstDash val="solid"/>
                </a:ln>
                <a:solidFill>
                  <a:srgbClr val="FFFF00"/>
                </a:solidFill>
                <a:effectLst/>
                <a:uLnTx/>
                <a:uFillTx/>
                <a:latin typeface="UTM Duepuntozero" panose="02040603050506020204" pitchFamily="18" charset="0"/>
                <a:ea typeface="+mn-ea"/>
                <a:cs typeface="+mn-cs"/>
              </a:rPr>
              <a:t>(</a:t>
            </a:r>
            <a:r>
              <a:rPr lang="en-US" sz="3200" b="1">
                <a:ln w="9525">
                  <a:solidFill>
                    <a:srgbClr val="FF0000"/>
                  </a:solidFill>
                  <a:prstDash val="solid"/>
                </a:ln>
                <a:solidFill>
                  <a:srgbClr val="FFFF00"/>
                </a:solidFill>
                <a:latin typeface="UTM Duepuntozero" panose="02040603050506020204" pitchFamily="18" charset="0"/>
              </a:rPr>
              <a:t>3</a:t>
            </a:r>
            <a:r>
              <a:rPr kumimoji="0" lang="en-US" sz="3200" b="1" i="0" u="none" strike="noStrike" kern="1200" cap="none" spc="0" normalizeH="0" baseline="0" noProof="0">
                <a:ln w="9525">
                  <a:solidFill>
                    <a:srgbClr val="FF0000"/>
                  </a:solidFill>
                  <a:prstDash val="solid"/>
                </a:ln>
                <a:solidFill>
                  <a:srgbClr val="FFFF00"/>
                </a:solidFill>
                <a:effectLst/>
                <a:uLnTx/>
                <a:uFillTx/>
                <a:latin typeface="UTM Duepuntozero" panose="02040603050506020204" pitchFamily="18" charset="0"/>
                <a:ea typeface="+mn-ea"/>
                <a:cs typeface="+mn-cs"/>
              </a:rPr>
              <a:t> </a:t>
            </a:r>
            <a:r>
              <a:rPr kumimoji="0" lang="en-US" sz="3200" b="1" i="0" u="none" strike="noStrike" kern="1200" cap="none" spc="0" normalizeH="0" baseline="0" noProof="0" dirty="0" err="1">
                <a:ln w="9525">
                  <a:solidFill>
                    <a:srgbClr val="FF0000"/>
                  </a:solidFill>
                  <a:prstDash val="solid"/>
                </a:ln>
                <a:solidFill>
                  <a:srgbClr val="FFFF00"/>
                </a:solidFill>
                <a:effectLst/>
                <a:uLnTx/>
                <a:uFillTx/>
                <a:latin typeface="UTM Duepuntozero" panose="02040603050506020204" pitchFamily="18" charset="0"/>
                <a:ea typeface="+mn-ea"/>
                <a:cs typeface="+mn-cs"/>
              </a:rPr>
              <a:t>Tiết</a:t>
            </a:r>
            <a:r>
              <a:rPr kumimoji="0" lang="en-US" sz="3200" b="1" i="0" u="none" strike="noStrike" kern="1200" cap="none" spc="0" normalizeH="0" baseline="0" noProof="0" dirty="0">
                <a:ln w="9525">
                  <a:solidFill>
                    <a:srgbClr val="FF0000"/>
                  </a:solidFill>
                  <a:prstDash val="solid"/>
                </a:ln>
                <a:solidFill>
                  <a:srgbClr val="FFFF00"/>
                </a:solidFill>
                <a:effectLst/>
                <a:uLnTx/>
                <a:uFillTx/>
                <a:latin typeface="UTM Duepuntozero" panose="02040603050506020204" pitchFamily="18" charset="0"/>
                <a:ea typeface="+mn-ea"/>
                <a:cs typeface="+mn-cs"/>
              </a:rPr>
              <a:t> – </a:t>
            </a:r>
            <a:r>
              <a:rPr kumimoji="0" lang="en-US" sz="3200" b="1" i="0" u="none" strike="noStrike" kern="1200" cap="none" spc="0" normalizeH="0" baseline="0" noProof="0" err="1">
                <a:ln w="9525">
                  <a:solidFill>
                    <a:srgbClr val="FF0000"/>
                  </a:solidFill>
                  <a:prstDash val="solid"/>
                </a:ln>
                <a:solidFill>
                  <a:srgbClr val="FFFF00"/>
                </a:solidFill>
                <a:effectLst/>
                <a:uLnTx/>
                <a:uFillTx/>
                <a:latin typeface="UTM Duepuntozero" panose="02040603050506020204" pitchFamily="18" charset="0"/>
                <a:ea typeface="+mn-ea"/>
                <a:cs typeface="+mn-cs"/>
              </a:rPr>
              <a:t>Tiết</a:t>
            </a:r>
            <a:r>
              <a:rPr kumimoji="0" lang="en-US" sz="3200" b="1" i="0" u="none" strike="noStrike" kern="1200" cap="none" spc="0" normalizeH="0" baseline="0" noProof="0">
                <a:ln w="9525">
                  <a:solidFill>
                    <a:srgbClr val="FF0000"/>
                  </a:solidFill>
                  <a:prstDash val="solid"/>
                </a:ln>
                <a:solidFill>
                  <a:srgbClr val="FFFF00"/>
                </a:solidFill>
                <a:effectLst/>
                <a:uLnTx/>
                <a:uFillTx/>
                <a:latin typeface="UTM Duepuntozero" panose="02040603050506020204" pitchFamily="18" charset="0"/>
                <a:ea typeface="+mn-ea"/>
                <a:cs typeface="+mn-cs"/>
              </a:rPr>
              <a:t> 1)</a:t>
            </a:r>
            <a:endParaRPr kumimoji="0" lang="en-US" sz="3200" b="1" i="0" u="none" strike="noStrike" kern="1200" cap="none" spc="0" normalizeH="0" baseline="0" noProof="0" dirty="0">
              <a:ln w="9525">
                <a:solidFill>
                  <a:srgbClr val="FF0000"/>
                </a:solidFill>
                <a:prstDash val="solid"/>
              </a:ln>
              <a:solidFill>
                <a:srgbClr val="FFFF00"/>
              </a:solidFill>
              <a:effectLst/>
              <a:uLnTx/>
              <a:uFillTx/>
              <a:latin typeface="UTM Duepuntozero" panose="02040603050506020204" pitchFamily="18" charset="0"/>
              <a:ea typeface="+mn-ea"/>
              <a:cs typeface="+mn-cs"/>
            </a:endParaRPr>
          </a:p>
        </p:txBody>
      </p:sp>
      <p:grpSp>
        <p:nvGrpSpPr>
          <p:cNvPr id="32" name="Group 10">
            <a:extLst>
              <a:ext uri="{FF2B5EF4-FFF2-40B4-BE49-F238E27FC236}">
                <a16:creationId xmlns:a16="http://schemas.microsoft.com/office/drawing/2014/main" xmlns="" id="{AB514CF5-2F47-A522-632F-DCA6474C2500}"/>
              </a:ext>
            </a:extLst>
          </p:cNvPr>
          <p:cNvGrpSpPr/>
          <p:nvPr/>
        </p:nvGrpSpPr>
        <p:grpSpPr>
          <a:xfrm rot="20337413">
            <a:off x="285883" y="3390976"/>
            <a:ext cx="1569079" cy="584775"/>
            <a:chOff x="6029891" y="1574248"/>
            <a:chExt cx="2548500" cy="584775"/>
          </a:xfrm>
        </p:grpSpPr>
        <p:sp>
          <p:nvSpPr>
            <p:cNvPr id="33" name="TextBox 11">
              <a:extLst>
                <a:ext uri="{FF2B5EF4-FFF2-40B4-BE49-F238E27FC236}">
                  <a16:creationId xmlns:a16="http://schemas.microsoft.com/office/drawing/2014/main" xmlns="" id="{F7204C49-1D4C-8C54-4C3E-F3FC8453AAFE}"/>
                </a:ext>
              </a:extLst>
            </p:cNvPr>
            <p:cNvSpPr txBox="1"/>
            <p:nvPr/>
          </p:nvSpPr>
          <p:spPr>
            <a:xfrm>
              <a:off x="6029891" y="1574248"/>
              <a:ext cx="2548499" cy="584775"/>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w="127000">
                    <a:solidFill>
                      <a:prstClr val="white"/>
                    </a:solidFill>
                  </a:ln>
                  <a:solidFill>
                    <a:srgbClr val="00B050"/>
                  </a:solidFill>
                  <a:effectLst>
                    <a:outerShdw blurRad="50800" dist="38100" dir="2700000" algn="tl" rotWithShape="0">
                      <a:prstClr val="black">
                        <a:alpha val="40000"/>
                      </a:prstClr>
                    </a:outerShdw>
                  </a:effectLst>
                  <a:uLnTx/>
                  <a:uFillTx/>
                  <a:latin typeface="UTM Edwardian" panose="02040603050506020204" pitchFamily="18" charset="0"/>
                  <a:ea typeface="LNTH-LuoLuoNotangYuanTi 1" pitchFamily="2" charset="-128"/>
                  <a:cs typeface="LNTH-LuoLuoNotangYuanTi 1" pitchFamily="2" charset="-128"/>
                </a:rPr>
                <a:t>Bài 27</a:t>
              </a:r>
              <a:endParaRPr kumimoji="0" lang="en-US" sz="4400" b="1" i="0" u="none" strike="noStrike" kern="1200" cap="none" spc="0" normalizeH="0" baseline="0" noProof="0" dirty="0">
                <a:ln w="127000">
                  <a:solidFill>
                    <a:prstClr val="white"/>
                  </a:solidFill>
                </a:ln>
                <a:solidFill>
                  <a:srgbClr val="00B050"/>
                </a:solidFill>
                <a:effectLst>
                  <a:outerShdw blurRad="50800" dist="38100" dir="2700000" algn="tl" rotWithShape="0">
                    <a:prstClr val="black">
                      <a:alpha val="40000"/>
                    </a:prstClr>
                  </a:outerShdw>
                </a:effectLst>
                <a:uLnTx/>
                <a:uFillTx/>
                <a:latin typeface="UTM Edwardian" panose="02040603050506020204" pitchFamily="18" charset="0"/>
                <a:ea typeface="LNTH-LuoLuoNotangYuanTi 1" pitchFamily="2" charset="-128"/>
                <a:cs typeface="LNTH-LuoLuoNotangYuanTi 1" pitchFamily="2" charset="-128"/>
              </a:endParaRPr>
            </a:p>
          </p:txBody>
        </p:sp>
        <p:sp>
          <p:nvSpPr>
            <p:cNvPr id="34" name="TextBox 12">
              <a:extLst>
                <a:ext uri="{FF2B5EF4-FFF2-40B4-BE49-F238E27FC236}">
                  <a16:creationId xmlns:a16="http://schemas.microsoft.com/office/drawing/2014/main" xmlns="" id="{EA408E82-DBC2-D331-02F0-C3EB3EDCFF26}"/>
                </a:ext>
              </a:extLst>
            </p:cNvPr>
            <p:cNvSpPr txBox="1"/>
            <p:nvPr/>
          </p:nvSpPr>
          <p:spPr>
            <a:xfrm>
              <a:off x="6029892" y="1574248"/>
              <a:ext cx="2548499" cy="584775"/>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w="0"/>
                  <a:solidFill>
                    <a:srgbClr val="FF0000"/>
                  </a:solidFill>
                  <a:effectLst/>
                  <a:uLnTx/>
                  <a:uFillTx/>
                  <a:latin typeface="UTM Edwardian" panose="02040603050506020204" pitchFamily="18" charset="0"/>
                  <a:ea typeface="+mn-ea"/>
                  <a:cs typeface="Calibri" panose="020F0502020204030204" pitchFamily="34" charset="0"/>
                </a:rPr>
                <a:t>Bài 27</a:t>
              </a:r>
              <a:endParaRPr kumimoji="0" lang="en-US" sz="4400" b="1" i="0" u="none" strike="noStrike" kern="1200" cap="none" spc="0" normalizeH="0" baseline="0" noProof="0" dirty="0">
                <a:ln w="0"/>
                <a:solidFill>
                  <a:srgbClr val="FF0000"/>
                </a:solidFill>
                <a:effectLst/>
                <a:uLnTx/>
                <a:uFillTx/>
                <a:latin typeface="UTM Edwardian" panose="02040603050506020204" pitchFamily="18" charset="0"/>
                <a:ea typeface="+mn-ea"/>
                <a:cs typeface="Calibri" panose="020F0502020204030204" pitchFamily="34" charset="0"/>
              </a:endParaRPr>
            </a:p>
          </p:txBody>
        </p:sp>
      </p:grpSp>
    </p:spTree>
    <p:extLst>
      <p:ext uri="{BB962C8B-B14F-4D97-AF65-F5344CB8AC3E}">
        <p14:creationId xmlns:p14="http://schemas.microsoft.com/office/powerpoint/2010/main" val="290490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strVal val="#ppt_h"/>
                                          </p:val>
                                        </p:tav>
                                        <p:tav tm="100000">
                                          <p:val>
                                            <p:strVal val="#ppt_h"/>
                                          </p:val>
                                        </p:tav>
                                      </p:tavLst>
                                    </p:anim>
                                  </p:childTnLst>
                                </p:cTn>
                              </p:par>
                              <p:par>
                                <p:cTn id="14" presetID="5" presetClass="entr" presetSubtype="10" fill="hold" nodeType="withEffect">
                                  <p:stCondLst>
                                    <p:cond delay="500"/>
                                  </p:stCondLst>
                                  <p:childTnLst>
                                    <p:set>
                                      <p:cBhvr>
                                        <p:cTn id="15" dur="1" fill="hold">
                                          <p:stCondLst>
                                            <p:cond delay="0"/>
                                          </p:stCondLst>
                                        </p:cTn>
                                        <p:tgtEl>
                                          <p:spTgt spid="32"/>
                                        </p:tgtEl>
                                        <p:attrNameLst>
                                          <p:attrName>style.visibility</p:attrName>
                                        </p:attrNameLst>
                                      </p:cBhvr>
                                      <p:to>
                                        <p:strVal val="visible"/>
                                      </p:to>
                                    </p:set>
                                    <p:animEffect transition="in" filter="checkerboard(across)">
                                      <p:cBhvr>
                                        <p:cTn id="16" dur="500"/>
                                        <p:tgtEl>
                                          <p:spTgt spid="32"/>
                                        </p:tgtEl>
                                      </p:cBhvr>
                                    </p:animEffect>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par>
                                <p:cTn id="17" presetID="2" presetClass="entr" presetSubtype="4" fill="hold" nodeType="withEffect">
                                  <p:stCondLst>
                                    <p:cond delay="100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2" presetClass="entr" presetSubtype="4" fill="hold" grpId="0" nodeType="withEffect">
                                  <p:stCondLst>
                                    <p:cond delay="1500"/>
                                  </p:stCondLst>
                                  <p:childTnLst>
                                    <p:set>
                                      <p:cBhvr>
                                        <p:cTn id="22" dur="1" fill="hold">
                                          <p:stCondLst>
                                            <p:cond delay="0"/>
                                          </p:stCondLst>
                                        </p:cTn>
                                        <p:tgtEl>
                                          <p:spTgt spid="29"/>
                                        </p:tgtEl>
                                        <p:attrNameLst>
                                          <p:attrName>style.visibility</p:attrName>
                                        </p:attrNameLst>
                                      </p:cBhvr>
                                      <p:to>
                                        <p:strVal val="visible"/>
                                      </p:to>
                                    </p:set>
                                    <p:animEffect transition="in" filter="wipe(down)">
                                      <p:cBhvr>
                                        <p:cTn id="23" dur="500"/>
                                        <p:tgtEl>
                                          <p:spTgt spid="29"/>
                                        </p:tgtEl>
                                      </p:cBhvr>
                                    </p:animEffect>
                                  </p:childTnLst>
                                </p:cTn>
                              </p:par>
                              <p:par>
                                <p:cTn id="24" presetID="22" presetClass="entr" presetSubtype="4" fill="hold" grpId="0" nodeType="withEffect">
                                  <p:stCondLst>
                                    <p:cond delay="1500"/>
                                  </p:stCondLst>
                                  <p:childTnLst>
                                    <p:set>
                                      <p:cBhvr>
                                        <p:cTn id="25" dur="1" fill="hold">
                                          <p:stCondLst>
                                            <p:cond delay="0"/>
                                          </p:stCondLst>
                                        </p:cTn>
                                        <p:tgtEl>
                                          <p:spTgt spid="31"/>
                                        </p:tgtEl>
                                        <p:attrNameLst>
                                          <p:attrName>style.visibility</p:attrName>
                                        </p:attrNameLst>
                                      </p:cBhvr>
                                      <p:to>
                                        <p:strVal val="visible"/>
                                      </p:to>
                                    </p:set>
                                    <p:animEffect transition="in" filter="wipe(down)">
                                      <p:cBhvr>
                                        <p:cTn id="2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9" grpId="0"/>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ình chữ nhật: Góc Tròn 4">
            <a:extLst>
              <a:ext uri="{FF2B5EF4-FFF2-40B4-BE49-F238E27FC236}">
                <a16:creationId xmlns:a16="http://schemas.microsoft.com/office/drawing/2014/main" xmlns="" id="{DDD39F73-9185-C7F3-415A-93C56067B594}"/>
              </a:ext>
            </a:extLst>
          </p:cNvPr>
          <p:cNvSpPr/>
          <p:nvPr/>
        </p:nvSpPr>
        <p:spPr>
          <a:xfrm>
            <a:off x="392937" y="2865080"/>
            <a:ext cx="11290852" cy="2815549"/>
          </a:xfrm>
          <a:prstGeom prst="roundRect">
            <a:avLst/>
          </a:prstGeom>
          <a:solidFill>
            <a:srgbClr val="FFF6D9"/>
          </a:solidFill>
          <a:ln w="57150">
            <a:solidFill>
              <a:srgbClr val="FFC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ộp Văn bản 7">
            <a:extLst>
              <a:ext uri="{FF2B5EF4-FFF2-40B4-BE49-F238E27FC236}">
                <a16:creationId xmlns:a16="http://schemas.microsoft.com/office/drawing/2014/main" xmlns="" id="{D917A6BB-6894-0AE8-ADE2-72AF360ADE67}"/>
              </a:ext>
            </a:extLst>
          </p:cNvPr>
          <p:cNvSpPr txBox="1"/>
          <p:nvPr/>
        </p:nvSpPr>
        <p:spPr>
          <a:xfrm>
            <a:off x="672037" y="2995581"/>
            <a:ext cx="10805018" cy="2554545"/>
          </a:xfrm>
          <a:prstGeom prst="rect">
            <a:avLst/>
          </a:prstGeom>
          <a:noFill/>
        </p:spPr>
        <p:txBody>
          <a:bodyPr wrap="square">
            <a:spAutoFit/>
          </a:bodyPr>
          <a:lstStyle/>
          <a:p>
            <a:pPr algn="just"/>
            <a:r>
              <a:rPr lang="vi-VN" sz="3200" dirty="0">
                <a:latin typeface="Calibri" panose="020F0502020204030204" pitchFamily="34" charset="0"/>
                <a:cs typeface="Calibri" panose="020F0502020204030204" pitchFamily="34" charset="0"/>
              </a:rPr>
              <a:t>Chế độ ăn uống không hợp lí: ăn quá nhiều chất bột đường, chất béo hoặc ăn thiếu chất đạm, thiếu vi-ta-min và chất khoáng dẫn đến cơ thể mắc các bệnh liên quan đến dinh dưỡng như thừa cân béo phì, suy dinh dưỡng thấp còi, thiếu máu thiếu sắt, bướu cổ,...</a:t>
            </a:r>
            <a:endParaRPr lang="en-US" sz="3200" dirty="0">
              <a:latin typeface="Calibri" panose="020F0502020204030204" pitchFamily="34" charset="0"/>
              <a:cs typeface="Calibri" panose="020F0502020204030204" pitchFamily="34" charset="0"/>
            </a:endParaRPr>
          </a:p>
        </p:txBody>
      </p:sp>
      <p:grpSp>
        <p:nvGrpSpPr>
          <p:cNvPr id="9" name="Nhóm 8">
            <a:extLst>
              <a:ext uri="{FF2B5EF4-FFF2-40B4-BE49-F238E27FC236}">
                <a16:creationId xmlns:a16="http://schemas.microsoft.com/office/drawing/2014/main" xmlns="" id="{8F50FEEA-9F5C-D449-791B-FFC31CE80CC2}"/>
              </a:ext>
            </a:extLst>
          </p:cNvPr>
          <p:cNvGrpSpPr/>
          <p:nvPr/>
        </p:nvGrpSpPr>
        <p:grpSpPr>
          <a:xfrm>
            <a:off x="532487" y="1460499"/>
            <a:ext cx="10805018" cy="3480236"/>
            <a:chOff x="963561" y="1632656"/>
            <a:chExt cx="10264877" cy="2172427"/>
          </a:xfrm>
        </p:grpSpPr>
        <p:sp>
          <p:nvSpPr>
            <p:cNvPr id="10" name="TextBox 67">
              <a:extLst>
                <a:ext uri="{FF2B5EF4-FFF2-40B4-BE49-F238E27FC236}">
                  <a16:creationId xmlns:a16="http://schemas.microsoft.com/office/drawing/2014/main" xmlns="" id="{393F11F4-4771-686B-3B04-8C5F325B70B4}"/>
                </a:ext>
              </a:extLst>
            </p:cNvPr>
            <p:cNvSpPr txBox="1"/>
            <p:nvPr/>
          </p:nvSpPr>
          <p:spPr>
            <a:xfrm>
              <a:off x="963561" y="1653702"/>
              <a:ext cx="10264877" cy="2151381"/>
            </a:xfrm>
            <a:prstGeom prst="rect">
              <a:avLst/>
            </a:prstGeom>
            <a:noFill/>
          </p:spPr>
          <p:txBody>
            <a:bodyPr wrap="square" rtlCol="0">
              <a:prstTxWarp prst="textArchUp">
                <a:avLst/>
              </a:prstTxWarp>
              <a:spAutoFit/>
            </a:bodyPr>
            <a:lstStyle/>
            <a:p>
              <a:pPr algn="ctr"/>
              <a:r>
                <a:rPr lang="vi-VN" sz="11000" b="1">
                  <a:ln w="190500">
                    <a:solidFill>
                      <a:schemeClr val="bg1"/>
                    </a:solidFill>
                    <a:prstDash val="solid"/>
                  </a:ln>
                  <a:solidFill>
                    <a:schemeClr val="bg1"/>
                  </a:solidFill>
                  <a:effectLst>
                    <a:outerShdw dist="38100" dir="2700000" algn="tl" rotWithShape="0">
                      <a:schemeClr val="accent2">
                        <a:lumMod val="40000"/>
                        <a:lumOff val="60000"/>
                      </a:schemeClr>
                    </a:outerShdw>
                  </a:effectLst>
                  <a:latin typeface="iCiel Pony" panose="02000000000000000000" pitchFamily="2" charset="0"/>
                  <a:ea typeface="LNTH-LuoLuoNotangYuanTi 1" pitchFamily="2" charset="-128"/>
                  <a:cs typeface="LNTH-LuoLuoNotangYuanTi 1" pitchFamily="2" charset="-128"/>
                </a:rPr>
                <a:t>KẾT LUẬN</a:t>
              </a:r>
            </a:p>
          </p:txBody>
        </p:sp>
        <p:sp>
          <p:nvSpPr>
            <p:cNvPr id="14" name="TextBox 67">
              <a:extLst>
                <a:ext uri="{FF2B5EF4-FFF2-40B4-BE49-F238E27FC236}">
                  <a16:creationId xmlns:a16="http://schemas.microsoft.com/office/drawing/2014/main" xmlns="" id="{06CFDE1F-3EE7-AD1A-8971-6567111C571A}"/>
                </a:ext>
              </a:extLst>
            </p:cNvPr>
            <p:cNvSpPr txBox="1"/>
            <p:nvPr/>
          </p:nvSpPr>
          <p:spPr>
            <a:xfrm>
              <a:off x="963561" y="1632656"/>
              <a:ext cx="10264877" cy="2151381"/>
            </a:xfrm>
            <a:prstGeom prst="rect">
              <a:avLst/>
            </a:prstGeom>
            <a:noFill/>
          </p:spPr>
          <p:txBody>
            <a:bodyPr wrap="square" rtlCol="0">
              <a:prstTxWarp prst="textArchUp">
                <a:avLst/>
              </a:prstTxWarp>
              <a:spAutoFit/>
            </a:bodyPr>
            <a:lstStyle/>
            <a:p>
              <a:pPr algn="ctr"/>
              <a:r>
                <a:rPr lang="en-US" sz="11000" b="1">
                  <a:ln w="19050">
                    <a:solidFill>
                      <a:srgbClr val="002060"/>
                    </a:solidFill>
                    <a:prstDash val="solid"/>
                  </a:ln>
                  <a:solidFill>
                    <a:srgbClr val="CC99FF"/>
                  </a:solidFill>
                  <a:effectLst>
                    <a:outerShdw dist="38100" dir="2700000" algn="tl" rotWithShape="0">
                      <a:schemeClr val="accent2">
                        <a:lumMod val="40000"/>
                        <a:lumOff val="60000"/>
                      </a:schemeClr>
                    </a:outerShdw>
                  </a:effectLst>
                  <a:latin typeface="iCiel Pony" panose="02000000000000000000" pitchFamily="2" charset="0"/>
                  <a:ea typeface="LNTH-LuoLuoNotangYuanTi 1" pitchFamily="2" charset="-128"/>
                  <a:cs typeface="LNTH-LuoLuoNotangYuanTi 1" pitchFamily="2" charset="-128"/>
                </a:rPr>
                <a:t>K</a:t>
              </a:r>
              <a:r>
                <a:rPr lang="en-US" sz="11000" b="1">
                  <a:ln w="19050">
                    <a:solidFill>
                      <a:srgbClr val="002060"/>
                    </a:solidFill>
                    <a:prstDash val="solid"/>
                  </a:ln>
                  <a:solidFill>
                    <a:srgbClr val="FFFF99"/>
                  </a:solidFill>
                  <a:effectLst>
                    <a:outerShdw dist="38100" dir="2700000" algn="tl" rotWithShape="0">
                      <a:schemeClr val="accent2">
                        <a:lumMod val="40000"/>
                        <a:lumOff val="60000"/>
                      </a:schemeClr>
                    </a:outerShdw>
                  </a:effectLst>
                  <a:latin typeface="iCiel Pony" panose="02000000000000000000" pitchFamily="2" charset="0"/>
                  <a:ea typeface="LNTH-LuoLuoNotangYuanTi 1" pitchFamily="2" charset="-128"/>
                  <a:cs typeface="LNTH-LuoLuoNotangYuanTi 1" pitchFamily="2" charset="-128"/>
                </a:rPr>
                <a:t>Ế</a:t>
              </a:r>
              <a:r>
                <a:rPr lang="en-US" sz="11000" b="1">
                  <a:ln w="19050">
                    <a:solidFill>
                      <a:srgbClr val="002060"/>
                    </a:solidFill>
                    <a:prstDash val="solid"/>
                  </a:ln>
                  <a:solidFill>
                    <a:srgbClr val="99FF99"/>
                  </a:solidFill>
                  <a:effectLst>
                    <a:outerShdw dist="38100" dir="2700000" algn="tl" rotWithShape="0">
                      <a:schemeClr val="accent2">
                        <a:lumMod val="40000"/>
                        <a:lumOff val="60000"/>
                      </a:schemeClr>
                    </a:outerShdw>
                  </a:effectLst>
                  <a:latin typeface="iCiel Pony" panose="02000000000000000000" pitchFamily="2" charset="0"/>
                  <a:ea typeface="LNTH-LuoLuoNotangYuanTi 1" pitchFamily="2" charset="-128"/>
                  <a:cs typeface="LNTH-LuoLuoNotangYuanTi 1" pitchFamily="2" charset="-128"/>
                </a:rPr>
                <a:t>T </a:t>
              </a:r>
              <a:r>
                <a:rPr lang="en-US" sz="11000" b="1">
                  <a:ln w="19050">
                    <a:solidFill>
                      <a:srgbClr val="002060"/>
                    </a:solidFill>
                    <a:prstDash val="solid"/>
                  </a:ln>
                  <a:solidFill>
                    <a:srgbClr val="66FFFF"/>
                  </a:solidFill>
                  <a:effectLst>
                    <a:outerShdw dist="38100" dir="2700000" algn="tl" rotWithShape="0">
                      <a:schemeClr val="accent2">
                        <a:lumMod val="40000"/>
                        <a:lumOff val="60000"/>
                      </a:schemeClr>
                    </a:outerShdw>
                  </a:effectLst>
                  <a:latin typeface="iCiel Pony" panose="02000000000000000000" pitchFamily="2" charset="0"/>
                  <a:ea typeface="LNTH-LuoLuoNotangYuanTi 1" pitchFamily="2" charset="-128"/>
                  <a:cs typeface="LNTH-LuoLuoNotangYuanTi 1" pitchFamily="2" charset="-128"/>
                </a:rPr>
                <a:t>L</a:t>
              </a:r>
              <a:r>
                <a:rPr lang="en-US" sz="11000" b="1">
                  <a:ln w="19050">
                    <a:solidFill>
                      <a:srgbClr val="002060"/>
                    </a:solidFill>
                    <a:prstDash val="solid"/>
                  </a:ln>
                  <a:solidFill>
                    <a:srgbClr val="FF7C80"/>
                  </a:solidFill>
                  <a:effectLst>
                    <a:outerShdw dist="38100" dir="2700000" algn="tl" rotWithShape="0">
                      <a:schemeClr val="accent2">
                        <a:lumMod val="40000"/>
                        <a:lumOff val="60000"/>
                      </a:schemeClr>
                    </a:outerShdw>
                  </a:effectLst>
                  <a:latin typeface="iCiel Pony" panose="02000000000000000000" pitchFamily="2" charset="0"/>
                  <a:ea typeface="LNTH-LuoLuoNotangYuanTi 1" pitchFamily="2" charset="-128"/>
                  <a:cs typeface="LNTH-LuoLuoNotangYuanTi 1" pitchFamily="2" charset="-128"/>
                </a:rPr>
                <a:t>U</a:t>
              </a:r>
              <a:r>
                <a:rPr lang="en-US" sz="11000" b="1">
                  <a:ln w="19050">
                    <a:solidFill>
                      <a:srgbClr val="002060"/>
                    </a:solidFill>
                    <a:prstDash val="solid"/>
                  </a:ln>
                  <a:solidFill>
                    <a:srgbClr val="CC99FF"/>
                  </a:solidFill>
                  <a:effectLst>
                    <a:outerShdw dist="38100" dir="2700000" algn="tl" rotWithShape="0">
                      <a:schemeClr val="accent2">
                        <a:lumMod val="40000"/>
                        <a:lumOff val="60000"/>
                      </a:schemeClr>
                    </a:outerShdw>
                  </a:effectLst>
                  <a:latin typeface="iCiel Pony" panose="02000000000000000000" pitchFamily="2" charset="0"/>
                  <a:ea typeface="LNTH-LuoLuoNotangYuanTi 1" pitchFamily="2" charset="-128"/>
                  <a:cs typeface="LNTH-LuoLuoNotangYuanTi 1" pitchFamily="2" charset="-128"/>
                </a:rPr>
                <a:t>Ậ</a:t>
              </a:r>
              <a:r>
                <a:rPr lang="en-US" sz="11000" b="1">
                  <a:ln w="19050">
                    <a:solidFill>
                      <a:srgbClr val="002060"/>
                    </a:solidFill>
                    <a:prstDash val="solid"/>
                  </a:ln>
                  <a:solidFill>
                    <a:srgbClr val="FFFF99"/>
                  </a:solidFill>
                  <a:effectLst>
                    <a:outerShdw dist="38100" dir="2700000" algn="tl" rotWithShape="0">
                      <a:schemeClr val="accent2">
                        <a:lumMod val="40000"/>
                        <a:lumOff val="60000"/>
                      </a:schemeClr>
                    </a:outerShdw>
                  </a:effectLst>
                  <a:latin typeface="iCiel Pony" panose="02000000000000000000" pitchFamily="2" charset="0"/>
                  <a:ea typeface="LNTH-LuoLuoNotangYuanTi 1" pitchFamily="2" charset="-128"/>
                  <a:cs typeface="LNTH-LuoLuoNotangYuanTi 1" pitchFamily="2" charset="-128"/>
                </a:rPr>
                <a:t>N</a:t>
              </a:r>
              <a:endParaRPr lang="en-US" sz="11000" b="1" dirty="0">
                <a:ln w="19050">
                  <a:solidFill>
                    <a:srgbClr val="002060"/>
                  </a:solidFill>
                  <a:prstDash val="solid"/>
                </a:ln>
                <a:solidFill>
                  <a:srgbClr val="CC99FF"/>
                </a:solidFill>
                <a:effectLst>
                  <a:outerShdw dist="38100" dir="2700000" algn="tl" rotWithShape="0">
                    <a:schemeClr val="accent2">
                      <a:lumMod val="40000"/>
                      <a:lumOff val="60000"/>
                    </a:schemeClr>
                  </a:outerShdw>
                </a:effectLst>
                <a:latin typeface="iCiel Pony" panose="02000000000000000000" pitchFamily="2" charset="0"/>
                <a:ea typeface="LNTH-LuoLuoNotangYuanTi 1" pitchFamily="2" charset="-128"/>
                <a:cs typeface="LNTH-LuoLuoNotangYuanTi 1" pitchFamily="2" charset="-128"/>
              </a:endParaRPr>
            </a:p>
          </p:txBody>
        </p:sp>
      </p:grpSp>
    </p:spTree>
    <p:extLst>
      <p:ext uri="{BB962C8B-B14F-4D97-AF65-F5344CB8AC3E}">
        <p14:creationId xmlns:p14="http://schemas.microsoft.com/office/powerpoint/2010/main" val="67595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9">
            <a:extLst>
              <a:ext uri="{FF2B5EF4-FFF2-40B4-BE49-F238E27FC236}">
                <a16:creationId xmlns:a16="http://schemas.microsoft.com/office/drawing/2014/main" xmlns="" id="{D76E6362-25AE-A6DC-BA8C-956635C91E36}"/>
              </a:ext>
            </a:extLst>
          </p:cNvPr>
          <p:cNvGrpSpPr/>
          <p:nvPr/>
        </p:nvGrpSpPr>
        <p:grpSpPr>
          <a:xfrm flipH="1">
            <a:off x="979212" y="588250"/>
            <a:ext cx="10030373" cy="1939980"/>
            <a:chOff x="-69671" y="806060"/>
            <a:chExt cx="8085911" cy="1939980"/>
          </a:xfrm>
        </p:grpSpPr>
        <p:sp>
          <p:nvSpPr>
            <p:cNvPr id="4" name="Hộp Văn bản 8">
              <a:extLst>
                <a:ext uri="{FF2B5EF4-FFF2-40B4-BE49-F238E27FC236}">
                  <a16:creationId xmlns:a16="http://schemas.microsoft.com/office/drawing/2014/main" xmlns="" id="{352385C0-F636-5C86-0955-305D07440F7D}"/>
                </a:ext>
              </a:extLst>
            </p:cNvPr>
            <p:cNvSpPr txBox="1"/>
            <p:nvPr/>
          </p:nvSpPr>
          <p:spPr>
            <a:xfrm>
              <a:off x="-69671" y="807048"/>
              <a:ext cx="8085909"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a:ln w="190500">
                    <a:solidFill>
                      <a:prstClr val="white"/>
                    </a:solidFill>
                  </a:ln>
                  <a:solidFill>
                    <a:srgbClr val="FFFF66"/>
                  </a:solidFill>
                  <a:effectLst/>
                  <a:uLnTx/>
                  <a:uFillTx/>
                  <a:latin typeface="iCiel Pony" panose="02000000000000000000" pitchFamily="2" charset="-93"/>
                </a:rPr>
                <a:t>HOẠT ĐỘNG TIẾP NỐI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a:ln w="190500">
                    <a:solidFill>
                      <a:prstClr val="white"/>
                    </a:solidFill>
                  </a:ln>
                  <a:solidFill>
                    <a:srgbClr val="FFFF66"/>
                  </a:solidFill>
                  <a:effectLst/>
                  <a:uLnTx/>
                  <a:uFillTx/>
                  <a:latin typeface="iCiel Pony" panose="02000000000000000000" pitchFamily="2" charset="-93"/>
                </a:rPr>
                <a:t>SAU BÀI HỌC</a:t>
              </a:r>
            </a:p>
          </p:txBody>
        </p:sp>
        <p:sp>
          <p:nvSpPr>
            <p:cNvPr id="6" name="Hộp Văn bản 8">
              <a:extLst>
                <a:ext uri="{FF2B5EF4-FFF2-40B4-BE49-F238E27FC236}">
                  <a16:creationId xmlns:a16="http://schemas.microsoft.com/office/drawing/2014/main" xmlns="" id="{5171DF1C-AEEA-41B0-AB2C-D05C405E42F7}"/>
                </a:ext>
              </a:extLst>
            </p:cNvPr>
            <p:cNvSpPr txBox="1"/>
            <p:nvPr/>
          </p:nvSpPr>
          <p:spPr>
            <a:xfrm>
              <a:off x="-69670" y="806060"/>
              <a:ext cx="8085910"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dirty="0">
                  <a:ln w="28575">
                    <a:solidFill>
                      <a:prstClr val="black"/>
                    </a:solidFill>
                  </a:ln>
                  <a:solidFill>
                    <a:srgbClr val="FFFF66"/>
                  </a:solidFill>
                  <a:effectLst/>
                  <a:uLnTx/>
                  <a:uFillTx/>
                  <a:latin typeface="iCiel Pony" panose="02000000000000000000" pitchFamily="2" charset="-93"/>
                </a:rPr>
                <a:t>HOẠT ĐỘNG TIẾP NỐI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dirty="0">
                  <a:ln w="28575">
                    <a:solidFill>
                      <a:prstClr val="black"/>
                    </a:solidFill>
                  </a:ln>
                  <a:solidFill>
                    <a:srgbClr val="FFFF66"/>
                  </a:solidFill>
                  <a:effectLst/>
                  <a:uLnTx/>
                  <a:uFillTx/>
                  <a:latin typeface="iCiel Pony" panose="02000000000000000000" pitchFamily="2" charset="-93"/>
                </a:rPr>
                <a:t>SAU BÀI HỌC</a:t>
              </a:r>
            </a:p>
          </p:txBody>
        </p:sp>
      </p:grpSp>
      <p:pic>
        <p:nvPicPr>
          <p:cNvPr id="7" name="Picture 18">
            <a:extLst>
              <a:ext uri="{FF2B5EF4-FFF2-40B4-BE49-F238E27FC236}">
                <a16:creationId xmlns:a16="http://schemas.microsoft.com/office/drawing/2014/main" xmlns="" id="{94E29BDA-03DE-7820-8458-F73DADF6C4DE}"/>
              </a:ext>
            </a:extLst>
          </p:cNvPr>
          <p:cNvPicPr>
            <a:picLocks noChangeAspect="1"/>
          </p:cNvPicPr>
          <p:nvPr/>
        </p:nvPicPr>
        <p:blipFill>
          <a:blip r:embed="rId3"/>
          <a:stretch>
            <a:fillRect/>
          </a:stretch>
        </p:blipFill>
        <p:spPr>
          <a:xfrm rot="801041">
            <a:off x="6350467" y="4352553"/>
            <a:ext cx="1919559" cy="2428690"/>
          </a:xfrm>
          <a:prstGeom prst="rect">
            <a:avLst/>
          </a:prstGeom>
        </p:spPr>
      </p:pic>
      <p:pic>
        <p:nvPicPr>
          <p:cNvPr id="9" name="Picture 12">
            <a:extLst>
              <a:ext uri="{FF2B5EF4-FFF2-40B4-BE49-F238E27FC236}">
                <a16:creationId xmlns:a16="http://schemas.microsoft.com/office/drawing/2014/main" xmlns="" id="{AE5DAD9B-07A1-2CC9-3626-CEF9047926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41417">
            <a:off x="3358621" y="4283819"/>
            <a:ext cx="2413929" cy="2562204"/>
          </a:xfrm>
          <a:prstGeom prst="rect">
            <a:avLst/>
          </a:prstGeom>
        </p:spPr>
      </p:pic>
      <p:sp>
        <p:nvSpPr>
          <p:cNvPr id="17" name="Hộp Văn bản 25">
            <a:extLst>
              <a:ext uri="{FF2B5EF4-FFF2-40B4-BE49-F238E27FC236}">
                <a16:creationId xmlns:a16="http://schemas.microsoft.com/office/drawing/2014/main" xmlns="" id="{07A487D4-8E5F-C42C-09B2-E4504BBCA551}"/>
              </a:ext>
            </a:extLst>
          </p:cNvPr>
          <p:cNvSpPr txBox="1"/>
          <p:nvPr/>
        </p:nvSpPr>
        <p:spPr>
          <a:xfrm>
            <a:off x="737891" y="2579562"/>
            <a:ext cx="10513013" cy="1446550"/>
          </a:xfrm>
          <a:prstGeom prst="rect">
            <a:avLst/>
          </a:prstGeom>
          <a:noFill/>
        </p:spPr>
        <p:txBody>
          <a:bodyPr wrap="square">
            <a:spAutoFit/>
          </a:bodyPr>
          <a:lstStyle/>
          <a:p>
            <a:pPr lvl="0" algn="ctr"/>
            <a:r>
              <a:rPr lang="vi-VN" sz="4400">
                <a:solidFill>
                  <a:prstClr val="black"/>
                </a:solidFill>
                <a:latin typeface="Calibri" panose="020F0502020204030204" pitchFamily="34" charset="0"/>
                <a:cs typeface="Calibri" panose="020F0502020204030204" pitchFamily="34" charset="0"/>
              </a:rPr>
              <a:t>Viết, vẽ nguyên nhân, dấu hiệu </a:t>
            </a:r>
            <a:endParaRPr lang="en-US" sz="4400">
              <a:solidFill>
                <a:prstClr val="black"/>
              </a:solidFill>
              <a:latin typeface="Calibri" panose="020F0502020204030204" pitchFamily="34" charset="0"/>
              <a:cs typeface="Calibri" panose="020F0502020204030204" pitchFamily="34" charset="0"/>
            </a:endParaRPr>
          </a:p>
          <a:p>
            <a:pPr lvl="0" algn="ctr"/>
            <a:r>
              <a:rPr lang="vi-VN" sz="4400">
                <a:solidFill>
                  <a:prstClr val="black"/>
                </a:solidFill>
                <a:latin typeface="Calibri" panose="020F0502020204030204" pitchFamily="34" charset="0"/>
                <a:cs typeface="Calibri" panose="020F0502020204030204" pitchFamily="34" charset="0"/>
              </a:rPr>
              <a:t>mắc bệnh liên quan đến dinh dưỡng.</a:t>
            </a:r>
            <a:endPar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58539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32" presetClass="emph" presetSubtype="0" fill="hold" nodeType="withEffect">
                                  <p:stCondLst>
                                    <p:cond delay="0"/>
                                  </p:stCondLst>
                                  <p:childTnLst>
                                    <p:animRot by="120000">
                                      <p:cBhvr>
                                        <p:cTn id="11" dur="100" fill="hold">
                                          <p:stCondLst>
                                            <p:cond delay="0"/>
                                          </p:stCondLst>
                                        </p:cTn>
                                        <p:tgtEl>
                                          <p:spTgt spid="9"/>
                                        </p:tgtEl>
                                        <p:attrNameLst>
                                          <p:attrName>r</p:attrName>
                                        </p:attrNameLst>
                                      </p:cBhvr>
                                    </p:animRot>
                                    <p:animRot by="-240000">
                                      <p:cBhvr>
                                        <p:cTn id="12" dur="200" fill="hold">
                                          <p:stCondLst>
                                            <p:cond delay="200"/>
                                          </p:stCondLst>
                                        </p:cTn>
                                        <p:tgtEl>
                                          <p:spTgt spid="9"/>
                                        </p:tgtEl>
                                        <p:attrNameLst>
                                          <p:attrName>r</p:attrName>
                                        </p:attrNameLst>
                                      </p:cBhvr>
                                    </p:animRot>
                                    <p:animRot by="240000">
                                      <p:cBhvr>
                                        <p:cTn id="13" dur="200" fill="hold">
                                          <p:stCondLst>
                                            <p:cond delay="400"/>
                                          </p:stCondLst>
                                        </p:cTn>
                                        <p:tgtEl>
                                          <p:spTgt spid="9"/>
                                        </p:tgtEl>
                                        <p:attrNameLst>
                                          <p:attrName>r</p:attrName>
                                        </p:attrNameLst>
                                      </p:cBhvr>
                                    </p:animRot>
                                    <p:animRot by="-240000">
                                      <p:cBhvr>
                                        <p:cTn id="14" dur="200" fill="hold">
                                          <p:stCondLst>
                                            <p:cond delay="600"/>
                                          </p:stCondLst>
                                        </p:cTn>
                                        <p:tgtEl>
                                          <p:spTgt spid="9"/>
                                        </p:tgtEl>
                                        <p:attrNameLst>
                                          <p:attrName>r</p:attrName>
                                        </p:attrNameLst>
                                      </p:cBhvr>
                                    </p:animRot>
                                    <p:animRot by="120000">
                                      <p:cBhvr>
                                        <p:cTn id="15" dur="200" fill="hold">
                                          <p:stCondLst>
                                            <p:cond delay="800"/>
                                          </p:stCondLst>
                                        </p:cTn>
                                        <p:tgtEl>
                                          <p:spTgt spid="9"/>
                                        </p:tgtEl>
                                        <p:attrNameLst>
                                          <p:attrName>r</p:attrName>
                                        </p:attrNameLst>
                                      </p:cBhvr>
                                    </p:animRot>
                                  </p:childTnLst>
                                </p:cTn>
                              </p:par>
                              <p:par>
                                <p:cTn id="16" presetID="32" presetClass="emph" presetSubtype="0" fill="hold" nodeType="withEffect">
                                  <p:stCondLst>
                                    <p:cond delay="0"/>
                                  </p:stCondLst>
                                  <p:childTnLst>
                                    <p:animRot by="120000">
                                      <p:cBhvr>
                                        <p:cTn id="17" dur="100" fill="hold">
                                          <p:stCondLst>
                                            <p:cond delay="0"/>
                                          </p:stCondLst>
                                        </p:cTn>
                                        <p:tgtEl>
                                          <p:spTgt spid="7"/>
                                        </p:tgtEl>
                                        <p:attrNameLst>
                                          <p:attrName>r</p:attrName>
                                        </p:attrNameLst>
                                      </p:cBhvr>
                                    </p:animRot>
                                    <p:animRot by="-240000">
                                      <p:cBhvr>
                                        <p:cTn id="18" dur="200" fill="hold">
                                          <p:stCondLst>
                                            <p:cond delay="200"/>
                                          </p:stCondLst>
                                        </p:cTn>
                                        <p:tgtEl>
                                          <p:spTgt spid="7"/>
                                        </p:tgtEl>
                                        <p:attrNameLst>
                                          <p:attrName>r</p:attrName>
                                        </p:attrNameLst>
                                      </p:cBhvr>
                                    </p:animRot>
                                    <p:animRot by="240000">
                                      <p:cBhvr>
                                        <p:cTn id="19" dur="200" fill="hold">
                                          <p:stCondLst>
                                            <p:cond delay="400"/>
                                          </p:stCondLst>
                                        </p:cTn>
                                        <p:tgtEl>
                                          <p:spTgt spid="7"/>
                                        </p:tgtEl>
                                        <p:attrNameLst>
                                          <p:attrName>r</p:attrName>
                                        </p:attrNameLst>
                                      </p:cBhvr>
                                    </p:animRot>
                                    <p:animRot by="-240000">
                                      <p:cBhvr>
                                        <p:cTn id="20" dur="200" fill="hold">
                                          <p:stCondLst>
                                            <p:cond delay="600"/>
                                          </p:stCondLst>
                                        </p:cTn>
                                        <p:tgtEl>
                                          <p:spTgt spid="7"/>
                                        </p:tgtEl>
                                        <p:attrNameLst>
                                          <p:attrName>r</p:attrName>
                                        </p:attrNameLst>
                                      </p:cBhvr>
                                    </p:animRot>
                                    <p:animRot by="120000">
                                      <p:cBhvr>
                                        <p:cTn id="21" dur="200" fill="hold">
                                          <p:stCondLst>
                                            <p:cond delay="800"/>
                                          </p:stCondLst>
                                        </p:cTn>
                                        <p:tgtEl>
                                          <p:spTgt spid="7"/>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518;p68">
            <a:extLst>
              <a:ext uri="{FF2B5EF4-FFF2-40B4-BE49-F238E27FC236}">
                <a16:creationId xmlns:a16="http://schemas.microsoft.com/office/drawing/2014/main" xmlns="" id="{61EB1874-2AF4-7FED-8141-CEFA9D2705EB}"/>
              </a:ext>
            </a:extLst>
          </p:cNvPr>
          <p:cNvSpPr/>
          <p:nvPr/>
        </p:nvSpPr>
        <p:spPr>
          <a:xfrm>
            <a:off x="6082865" y="2668400"/>
            <a:ext cx="35040" cy="163158"/>
          </a:xfrm>
          <a:custGeom>
            <a:avLst/>
            <a:gdLst/>
            <a:ahLst/>
            <a:cxnLst/>
            <a:rect l="l" t="t" r="r" b="b"/>
            <a:pathLst>
              <a:path w="1286" h="5988" extrusionOk="0">
                <a:moveTo>
                  <a:pt x="603" y="0"/>
                </a:moveTo>
                <a:lnTo>
                  <a:pt x="603" y="0"/>
                </a:lnTo>
                <a:cubicBezTo>
                  <a:pt x="924" y="1625"/>
                  <a:pt x="715" y="3420"/>
                  <a:pt x="0" y="5126"/>
                </a:cubicBezTo>
                <a:lnTo>
                  <a:pt x="277" y="5126"/>
                </a:lnTo>
                <a:cubicBezTo>
                  <a:pt x="356" y="5126"/>
                  <a:pt x="422" y="5192"/>
                  <a:pt x="422" y="5272"/>
                </a:cubicBezTo>
                <a:lnTo>
                  <a:pt x="422" y="5843"/>
                </a:lnTo>
                <a:cubicBezTo>
                  <a:pt x="422" y="5922"/>
                  <a:pt x="488" y="5988"/>
                  <a:pt x="570" y="5988"/>
                </a:cubicBezTo>
                <a:lnTo>
                  <a:pt x="1286" y="5988"/>
                </a:lnTo>
                <a:lnTo>
                  <a:pt x="1286" y="935"/>
                </a:lnTo>
                <a:cubicBezTo>
                  <a:pt x="1286" y="498"/>
                  <a:pt x="999" y="126"/>
                  <a:pt x="603" y="0"/>
                </a:cubicBezTo>
                <a:close/>
              </a:path>
            </a:pathLst>
          </a:custGeom>
          <a:solidFill>
            <a:srgbClr val="493429">
              <a:alpha val="2737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Hình chữ nhật: Góc Tròn 5">
            <a:extLst>
              <a:ext uri="{FF2B5EF4-FFF2-40B4-BE49-F238E27FC236}">
                <a16:creationId xmlns:a16="http://schemas.microsoft.com/office/drawing/2014/main" xmlns="" id="{80FA38FE-AA44-19CB-F87E-7B8B3C4710E2}"/>
              </a:ext>
            </a:extLst>
          </p:cNvPr>
          <p:cNvSpPr/>
          <p:nvPr/>
        </p:nvSpPr>
        <p:spPr>
          <a:xfrm>
            <a:off x="1948334" y="2084227"/>
            <a:ext cx="8295332" cy="4552223"/>
          </a:xfrm>
          <a:prstGeom prst="round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Nhóm 6">
            <a:extLst>
              <a:ext uri="{FF2B5EF4-FFF2-40B4-BE49-F238E27FC236}">
                <a16:creationId xmlns:a16="http://schemas.microsoft.com/office/drawing/2014/main" xmlns="" id="{7213EA87-6035-B206-626B-94F05D2F0066}"/>
              </a:ext>
            </a:extLst>
          </p:cNvPr>
          <p:cNvGrpSpPr/>
          <p:nvPr/>
        </p:nvGrpSpPr>
        <p:grpSpPr>
          <a:xfrm>
            <a:off x="2407410" y="2341387"/>
            <a:ext cx="5532548" cy="876300"/>
            <a:chOff x="1805726" y="1854902"/>
            <a:chExt cx="5532548" cy="876300"/>
          </a:xfrm>
        </p:grpSpPr>
        <p:pic>
          <p:nvPicPr>
            <p:cNvPr id="9" name="Hình ảnh 8" descr="Ảnh có chứa Dụng cụ viết, văn phòng phẩm, Tác phẩm nghệ thuật của trẻ con, bút chì&#10;&#10;Mô tả được tạo tự động">
              <a:extLst>
                <a:ext uri="{FF2B5EF4-FFF2-40B4-BE49-F238E27FC236}">
                  <a16:creationId xmlns:a16="http://schemas.microsoft.com/office/drawing/2014/main" xmlns="" id="{64C7E5CC-D511-2AF6-91B1-0C5091052CA2}"/>
                </a:ext>
              </a:extLst>
            </p:cNvPr>
            <p:cNvPicPr>
              <a:picLocks noChangeAspect="1"/>
            </p:cNvPicPr>
            <p:nvPr/>
          </p:nvPicPr>
          <p:blipFill rotWithShape="1">
            <a:blip r:embed="rId2"/>
            <a:srcRect l="10755" t="20004" r="63704" b="33823"/>
            <a:stretch/>
          </p:blipFill>
          <p:spPr>
            <a:xfrm>
              <a:off x="1805726" y="1854902"/>
              <a:ext cx="861751" cy="876300"/>
            </a:xfrm>
            <a:prstGeom prst="rect">
              <a:avLst/>
            </a:prstGeom>
          </p:spPr>
        </p:pic>
        <p:sp>
          <p:nvSpPr>
            <p:cNvPr id="17" name="Hộp Văn bản 16">
              <a:extLst>
                <a:ext uri="{FF2B5EF4-FFF2-40B4-BE49-F238E27FC236}">
                  <a16:creationId xmlns:a16="http://schemas.microsoft.com/office/drawing/2014/main" xmlns="" id="{9BE83278-A940-24B3-CB2A-E85E09FECA47}"/>
                </a:ext>
              </a:extLst>
            </p:cNvPr>
            <p:cNvSpPr txBox="1"/>
            <p:nvPr/>
          </p:nvSpPr>
          <p:spPr>
            <a:xfrm>
              <a:off x="2616199" y="2023316"/>
              <a:ext cx="47220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GV ĐIỀN VÀO ĐÂY</a:t>
              </a:r>
            </a:p>
          </p:txBody>
        </p:sp>
      </p:grpSp>
      <p:grpSp>
        <p:nvGrpSpPr>
          <p:cNvPr id="22" name="Nhóm 21">
            <a:extLst>
              <a:ext uri="{FF2B5EF4-FFF2-40B4-BE49-F238E27FC236}">
                <a16:creationId xmlns:a16="http://schemas.microsoft.com/office/drawing/2014/main" xmlns="" id="{D8400B92-2455-70B1-58BE-DE971363E14A}"/>
              </a:ext>
            </a:extLst>
          </p:cNvPr>
          <p:cNvGrpSpPr/>
          <p:nvPr/>
        </p:nvGrpSpPr>
        <p:grpSpPr>
          <a:xfrm>
            <a:off x="2408664" y="3386101"/>
            <a:ext cx="5532548" cy="876300"/>
            <a:chOff x="1805726" y="1854902"/>
            <a:chExt cx="5532548" cy="876300"/>
          </a:xfrm>
        </p:grpSpPr>
        <p:pic>
          <p:nvPicPr>
            <p:cNvPr id="23" name="Hình ảnh 22" descr="Ảnh có chứa Dụng cụ viết, văn phòng phẩm, Tác phẩm nghệ thuật của trẻ con, bút chì&#10;&#10;Mô tả được tạo tự động">
              <a:extLst>
                <a:ext uri="{FF2B5EF4-FFF2-40B4-BE49-F238E27FC236}">
                  <a16:creationId xmlns:a16="http://schemas.microsoft.com/office/drawing/2014/main" xmlns="" id="{6C30C5B2-3A94-9092-0748-E57BF0F0190E}"/>
                </a:ext>
              </a:extLst>
            </p:cNvPr>
            <p:cNvPicPr>
              <a:picLocks noChangeAspect="1"/>
            </p:cNvPicPr>
            <p:nvPr/>
          </p:nvPicPr>
          <p:blipFill rotWithShape="1">
            <a:blip r:embed="rId2"/>
            <a:srcRect l="10755" t="20004" r="63704" b="33823"/>
            <a:stretch/>
          </p:blipFill>
          <p:spPr>
            <a:xfrm>
              <a:off x="1805726" y="1854902"/>
              <a:ext cx="861751" cy="876300"/>
            </a:xfrm>
            <a:prstGeom prst="rect">
              <a:avLst/>
            </a:prstGeom>
          </p:spPr>
        </p:pic>
        <p:sp>
          <p:nvSpPr>
            <p:cNvPr id="24" name="Hộp Văn bản 23">
              <a:extLst>
                <a:ext uri="{FF2B5EF4-FFF2-40B4-BE49-F238E27FC236}">
                  <a16:creationId xmlns:a16="http://schemas.microsoft.com/office/drawing/2014/main" xmlns="" id="{C36EEFE2-E338-7EFF-8830-4BE253766E1B}"/>
                </a:ext>
              </a:extLst>
            </p:cNvPr>
            <p:cNvSpPr txBox="1"/>
            <p:nvPr/>
          </p:nvSpPr>
          <p:spPr>
            <a:xfrm>
              <a:off x="2616199" y="2023316"/>
              <a:ext cx="47220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GV ĐIỀN VÀO ĐÂY</a:t>
              </a:r>
            </a:p>
          </p:txBody>
        </p:sp>
      </p:grpSp>
      <p:grpSp>
        <p:nvGrpSpPr>
          <p:cNvPr id="25" name="Nhóm 24">
            <a:extLst>
              <a:ext uri="{FF2B5EF4-FFF2-40B4-BE49-F238E27FC236}">
                <a16:creationId xmlns:a16="http://schemas.microsoft.com/office/drawing/2014/main" xmlns="" id="{CE703585-92C0-4293-F5E0-37D451843350}"/>
              </a:ext>
            </a:extLst>
          </p:cNvPr>
          <p:cNvGrpSpPr/>
          <p:nvPr/>
        </p:nvGrpSpPr>
        <p:grpSpPr>
          <a:xfrm>
            <a:off x="2407410" y="4476112"/>
            <a:ext cx="5532548" cy="876300"/>
            <a:chOff x="1805726" y="1854902"/>
            <a:chExt cx="5532548" cy="876300"/>
          </a:xfrm>
        </p:grpSpPr>
        <p:pic>
          <p:nvPicPr>
            <p:cNvPr id="26" name="Hình ảnh 25" descr="Ảnh có chứa Dụng cụ viết, văn phòng phẩm, Tác phẩm nghệ thuật của trẻ con, bút chì&#10;&#10;Mô tả được tạo tự động">
              <a:extLst>
                <a:ext uri="{FF2B5EF4-FFF2-40B4-BE49-F238E27FC236}">
                  <a16:creationId xmlns:a16="http://schemas.microsoft.com/office/drawing/2014/main" xmlns="" id="{E176D233-0A6B-6732-1E76-C7DE7A05DDB9}"/>
                </a:ext>
              </a:extLst>
            </p:cNvPr>
            <p:cNvPicPr>
              <a:picLocks noChangeAspect="1"/>
            </p:cNvPicPr>
            <p:nvPr/>
          </p:nvPicPr>
          <p:blipFill rotWithShape="1">
            <a:blip r:embed="rId2"/>
            <a:srcRect l="10755" t="20004" r="63704" b="33823"/>
            <a:stretch/>
          </p:blipFill>
          <p:spPr>
            <a:xfrm>
              <a:off x="1805726" y="1854902"/>
              <a:ext cx="861751" cy="876300"/>
            </a:xfrm>
            <a:prstGeom prst="rect">
              <a:avLst/>
            </a:prstGeom>
          </p:spPr>
        </p:pic>
        <p:sp>
          <p:nvSpPr>
            <p:cNvPr id="27" name="Hộp Văn bản 26">
              <a:extLst>
                <a:ext uri="{FF2B5EF4-FFF2-40B4-BE49-F238E27FC236}">
                  <a16:creationId xmlns:a16="http://schemas.microsoft.com/office/drawing/2014/main" xmlns="" id="{F2BDB3BE-95C9-67ED-2ECD-C45E4B3EE2AB}"/>
                </a:ext>
              </a:extLst>
            </p:cNvPr>
            <p:cNvSpPr txBox="1"/>
            <p:nvPr/>
          </p:nvSpPr>
          <p:spPr>
            <a:xfrm>
              <a:off x="2616199" y="2023316"/>
              <a:ext cx="47220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GV ĐIỀN VÀO ĐÂY</a:t>
              </a:r>
            </a:p>
          </p:txBody>
        </p:sp>
      </p:grpSp>
      <p:grpSp>
        <p:nvGrpSpPr>
          <p:cNvPr id="28" name="Nhóm 27">
            <a:extLst>
              <a:ext uri="{FF2B5EF4-FFF2-40B4-BE49-F238E27FC236}">
                <a16:creationId xmlns:a16="http://schemas.microsoft.com/office/drawing/2014/main" xmlns="" id="{E53FBEAE-4E41-0B3F-0867-CEA11859BCE4}"/>
              </a:ext>
            </a:extLst>
          </p:cNvPr>
          <p:cNvGrpSpPr/>
          <p:nvPr/>
        </p:nvGrpSpPr>
        <p:grpSpPr>
          <a:xfrm>
            <a:off x="2407410" y="5473291"/>
            <a:ext cx="5532548" cy="876300"/>
            <a:chOff x="1805726" y="1854902"/>
            <a:chExt cx="5532548" cy="876300"/>
          </a:xfrm>
        </p:grpSpPr>
        <p:pic>
          <p:nvPicPr>
            <p:cNvPr id="29" name="Hình ảnh 28" descr="Ảnh có chứa Dụng cụ viết, văn phòng phẩm, Tác phẩm nghệ thuật của trẻ con, bút chì&#10;&#10;Mô tả được tạo tự động">
              <a:extLst>
                <a:ext uri="{FF2B5EF4-FFF2-40B4-BE49-F238E27FC236}">
                  <a16:creationId xmlns:a16="http://schemas.microsoft.com/office/drawing/2014/main" xmlns="" id="{BD2C3A7C-A9CE-383B-BD95-110E39E90C88}"/>
                </a:ext>
              </a:extLst>
            </p:cNvPr>
            <p:cNvPicPr>
              <a:picLocks noChangeAspect="1"/>
            </p:cNvPicPr>
            <p:nvPr/>
          </p:nvPicPr>
          <p:blipFill rotWithShape="1">
            <a:blip r:embed="rId2"/>
            <a:srcRect l="10755" t="20004" r="63704" b="33823"/>
            <a:stretch/>
          </p:blipFill>
          <p:spPr>
            <a:xfrm>
              <a:off x="1805726" y="1854902"/>
              <a:ext cx="861751" cy="876300"/>
            </a:xfrm>
            <a:prstGeom prst="rect">
              <a:avLst/>
            </a:prstGeom>
          </p:spPr>
        </p:pic>
        <p:sp>
          <p:nvSpPr>
            <p:cNvPr id="30" name="Hộp Văn bản 29">
              <a:extLst>
                <a:ext uri="{FF2B5EF4-FFF2-40B4-BE49-F238E27FC236}">
                  <a16:creationId xmlns:a16="http://schemas.microsoft.com/office/drawing/2014/main" xmlns="" id="{B33CFE33-FB3C-F1AF-3BD3-D2EDFE4E5C62}"/>
                </a:ext>
              </a:extLst>
            </p:cNvPr>
            <p:cNvSpPr txBox="1"/>
            <p:nvPr/>
          </p:nvSpPr>
          <p:spPr>
            <a:xfrm>
              <a:off x="2616199" y="2023316"/>
              <a:ext cx="47220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GV ĐIỀN VÀO ĐÂY</a:t>
              </a:r>
            </a:p>
          </p:txBody>
        </p:sp>
      </p:grpSp>
      <p:sp>
        <p:nvSpPr>
          <p:cNvPr id="31" name="TextBox 7">
            <a:extLst>
              <a:ext uri="{FF2B5EF4-FFF2-40B4-BE49-F238E27FC236}">
                <a16:creationId xmlns:a16="http://schemas.microsoft.com/office/drawing/2014/main" xmlns="" id="{82CC606E-01A5-530D-D668-3A61AC72B1A5}"/>
              </a:ext>
            </a:extLst>
          </p:cNvPr>
          <p:cNvSpPr txBox="1"/>
          <p:nvPr/>
        </p:nvSpPr>
        <p:spPr>
          <a:xfrm>
            <a:off x="1388002" y="-163897"/>
            <a:ext cx="9389726" cy="221599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a:ln w="28575">
                  <a:solidFill>
                    <a:srgbClr val="FF0066"/>
                  </a:solidFill>
                  <a:prstDash val="solid"/>
                </a:ln>
                <a:solidFill>
                  <a:srgbClr val="FFFF99"/>
                </a:solidFill>
                <a:effectLst>
                  <a:outerShdw blurRad="12700" dist="38100" dir="2700000" algn="tl" rotWithShape="0">
                    <a:srgbClr val="FF33CC"/>
                  </a:outerShdw>
                </a:effectLst>
                <a:uLnTx/>
                <a:uFillTx/>
                <a:latin typeface="SVN-Apple" panose="02040603050506020204" pitchFamily="18" charset="0"/>
                <a:ea typeface="+mn-ea"/>
                <a:cs typeface="+mn-cs"/>
              </a:rPr>
              <a:t>DẶN DÒ</a:t>
            </a:r>
            <a:endParaRPr kumimoji="0" lang="en-US" sz="13800" b="1" i="0" u="none" strike="noStrike" kern="1200" cap="none" spc="0" normalizeH="0" baseline="0" noProof="0">
              <a:ln w="28575">
                <a:solidFill>
                  <a:srgbClr val="FF0066"/>
                </a:solidFill>
                <a:prstDash val="solid"/>
              </a:ln>
              <a:solidFill>
                <a:srgbClr val="FFCC66"/>
              </a:solidFill>
              <a:effectLst>
                <a:outerShdw blurRad="12700" dist="38100" dir="2700000" algn="tl" rotWithShape="0">
                  <a:srgbClr val="FF33CC"/>
                </a:outerShdw>
              </a:effectLst>
              <a:uLnTx/>
              <a:uFillTx/>
              <a:latin typeface="SVN-Apple" panose="02040603050506020204" pitchFamily="18" charset="0"/>
              <a:ea typeface="+mn-ea"/>
              <a:cs typeface="+mn-cs"/>
            </a:endParaRPr>
          </a:p>
        </p:txBody>
      </p:sp>
    </p:spTree>
    <p:extLst>
      <p:ext uri="{BB962C8B-B14F-4D97-AF65-F5344CB8AC3E}">
        <p14:creationId xmlns:p14="http://schemas.microsoft.com/office/powerpoint/2010/main" val="350510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arn(inVertical)">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a:extLst>
              <a:ext uri="{FF2B5EF4-FFF2-40B4-BE49-F238E27FC236}">
                <a16:creationId xmlns:a16="http://schemas.microsoft.com/office/drawing/2014/main" xmlns="" id="{6F149C1F-F85C-0953-F499-B0CF23FC44F4}"/>
              </a:ext>
            </a:extLst>
          </p:cNvPr>
          <p:cNvGrpSpPr/>
          <p:nvPr/>
        </p:nvGrpSpPr>
        <p:grpSpPr>
          <a:xfrm>
            <a:off x="-175180" y="2720515"/>
            <a:ext cx="12438742" cy="1347146"/>
            <a:chOff x="4133327" y="8204395"/>
            <a:chExt cx="7210038" cy="1347146"/>
          </a:xfrm>
        </p:grpSpPr>
        <p:sp>
          <p:nvSpPr>
            <p:cNvPr id="5" name="TextBox 24">
              <a:extLst>
                <a:ext uri="{FF2B5EF4-FFF2-40B4-BE49-F238E27FC236}">
                  <a16:creationId xmlns:a16="http://schemas.microsoft.com/office/drawing/2014/main" xmlns="" id="{DB7419DA-6EAB-33E5-2D82-786C9E456560}"/>
                </a:ext>
              </a:extLst>
            </p:cNvPr>
            <p:cNvSpPr txBox="1"/>
            <p:nvPr/>
          </p:nvSpPr>
          <p:spPr>
            <a:xfrm>
              <a:off x="4149463" y="8204395"/>
              <a:ext cx="7193902" cy="1334789"/>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7200" b="1" i="0" u="none" strike="noStrike" kern="1200" cap="none" spc="0" normalizeH="0" baseline="0" noProof="0" dirty="0">
                  <a:ln w="330200">
                    <a:solidFill>
                      <a:prstClr val="white"/>
                    </a:solidFill>
                    <a:prstDash val="solid"/>
                  </a:ln>
                  <a:solidFill>
                    <a:srgbClr val="5B9BD5"/>
                  </a:solidFill>
                  <a:effectLst>
                    <a:outerShdw blurRad="12700" dist="38100" dir="2700000" algn="tl" rotWithShape="0">
                      <a:srgbClr val="5B9BD5">
                        <a:lumMod val="60000"/>
                        <a:lumOff val="40000"/>
                      </a:srgbClr>
                    </a:outerShdw>
                  </a:effectLst>
                  <a:uLnTx/>
                  <a:uFillTx/>
                  <a:latin typeface="UTM Showcard" panose="02040603050506020204" pitchFamily="18" charset="0"/>
                  <a:ea typeface="+mn-ea"/>
                  <a:cs typeface="+mn-cs"/>
                </a:rPr>
                <a:t>TẠM BIỆT VÀ HẸN GẶP LẠI</a:t>
              </a:r>
            </a:p>
          </p:txBody>
        </p:sp>
        <p:sp>
          <p:nvSpPr>
            <p:cNvPr id="8" name="TextBox 29">
              <a:extLst>
                <a:ext uri="{FF2B5EF4-FFF2-40B4-BE49-F238E27FC236}">
                  <a16:creationId xmlns:a16="http://schemas.microsoft.com/office/drawing/2014/main" xmlns="" id="{1B649629-F738-CA52-7B20-B7E12957147B}"/>
                </a:ext>
              </a:extLst>
            </p:cNvPr>
            <p:cNvSpPr txBox="1"/>
            <p:nvPr/>
          </p:nvSpPr>
          <p:spPr>
            <a:xfrm>
              <a:off x="4133327" y="8216752"/>
              <a:ext cx="7193902" cy="1334789"/>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7200" b="1" i="0" u="none" strike="noStrike" kern="1200" cap="none" spc="0" normalizeH="0" baseline="0" noProof="0" dirty="0">
                  <a:ln w="28575">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UTM Showcard" panose="02040603050506020204" pitchFamily="18" charset="0"/>
                  <a:ea typeface="+mn-ea"/>
                  <a:cs typeface="+mn-cs"/>
                </a:rPr>
                <a:t>T</a:t>
              </a:r>
              <a:r>
                <a:rPr kumimoji="0" lang="en-US" sz="7200" b="1" i="0" u="none" strike="noStrike" kern="1200" cap="none" spc="0" normalizeH="0" baseline="0" noProof="0" dirty="0">
                  <a:ln w="28575">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UTM Showcard" panose="02040603050506020204" pitchFamily="18" charset="0"/>
                  <a:ea typeface="+mn-ea"/>
                  <a:cs typeface="+mn-cs"/>
                </a:rPr>
                <a:t>Ạ</a:t>
              </a:r>
              <a:r>
                <a:rPr kumimoji="0" lang="en-US" sz="7200" b="1" i="0" u="none" strike="noStrike" kern="1200" cap="none" spc="0" normalizeH="0" baseline="0" noProof="0" dirty="0">
                  <a:ln w="28575">
                    <a:solidFill>
                      <a:srgbClr val="002060"/>
                    </a:solidFill>
                    <a:prstDash val="solid"/>
                  </a:ln>
                  <a:solidFill>
                    <a:srgbClr val="FF9999"/>
                  </a:solidFill>
                  <a:effectLst>
                    <a:outerShdw blurRad="12700" dist="38100" dir="2700000" algn="tl" rotWithShape="0">
                      <a:srgbClr val="5B9BD5">
                        <a:lumMod val="60000"/>
                        <a:lumOff val="40000"/>
                      </a:srgbClr>
                    </a:outerShdw>
                  </a:effectLst>
                  <a:uLnTx/>
                  <a:uFillTx/>
                  <a:latin typeface="UTM Showcard" panose="02040603050506020204" pitchFamily="18" charset="0"/>
                  <a:ea typeface="+mn-ea"/>
                  <a:cs typeface="+mn-cs"/>
                </a:rPr>
                <a:t>M</a:t>
              </a:r>
              <a:r>
                <a:rPr kumimoji="0" lang="en-US" sz="7200" b="1" i="0" u="none" strike="noStrike" kern="1200" cap="none" spc="0" normalizeH="0" baseline="0" noProof="0" dirty="0">
                  <a:ln w="28575">
                    <a:solidFill>
                      <a:srgbClr val="002060"/>
                    </a:solidFill>
                    <a:prstDash val="solid"/>
                  </a:ln>
                  <a:solidFill>
                    <a:srgbClr val="5B9BD5"/>
                  </a:solidFill>
                  <a:effectLst>
                    <a:outerShdw blurRad="12700" dist="38100" dir="2700000" algn="tl" rotWithShape="0">
                      <a:srgbClr val="5B9BD5">
                        <a:lumMod val="60000"/>
                        <a:lumOff val="40000"/>
                      </a:srgbClr>
                    </a:outerShdw>
                  </a:effectLst>
                  <a:uLnTx/>
                  <a:uFillTx/>
                  <a:latin typeface="UTM Showcard" panose="02040603050506020204" pitchFamily="18" charset="0"/>
                  <a:ea typeface="+mn-ea"/>
                  <a:cs typeface="+mn-cs"/>
                </a:rPr>
                <a:t> </a:t>
              </a:r>
              <a:r>
                <a:rPr kumimoji="0" lang="en-US" sz="72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UTM Showcard" panose="02040603050506020204" pitchFamily="18" charset="0"/>
                  <a:ea typeface="+mn-ea"/>
                  <a:cs typeface="+mn-cs"/>
                </a:rPr>
                <a:t>B</a:t>
              </a:r>
              <a:r>
                <a:rPr kumimoji="0" lang="en-US" sz="7200" b="1" i="0" u="none" strike="noStrike" kern="1200" cap="none" spc="0" normalizeH="0" baseline="0" noProof="0" dirty="0">
                  <a:ln w="28575">
                    <a:solidFill>
                      <a:srgbClr val="002060"/>
                    </a:solidFill>
                    <a:prstDash val="solid"/>
                  </a:ln>
                  <a:solidFill>
                    <a:srgbClr val="FF9999"/>
                  </a:solidFill>
                  <a:effectLst>
                    <a:outerShdw blurRad="12700" dist="38100" dir="2700000" algn="tl" rotWithShape="0">
                      <a:srgbClr val="5B9BD5">
                        <a:lumMod val="60000"/>
                        <a:lumOff val="40000"/>
                      </a:srgbClr>
                    </a:outerShdw>
                  </a:effectLst>
                  <a:uLnTx/>
                  <a:uFillTx/>
                  <a:latin typeface="UTM Showcard" panose="02040603050506020204" pitchFamily="18" charset="0"/>
                  <a:ea typeface="+mn-ea"/>
                  <a:cs typeface="+mn-cs"/>
                </a:rPr>
                <a:t>I</a:t>
              </a:r>
              <a:r>
                <a:rPr kumimoji="0" lang="en-US" sz="7200" b="1" i="0" u="none" strike="noStrike" kern="1200" cap="none" spc="0" normalizeH="0" baseline="0" noProof="0" dirty="0">
                  <a:ln w="28575">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UTM Showcard" panose="02040603050506020204" pitchFamily="18" charset="0"/>
                  <a:ea typeface="+mn-ea"/>
                  <a:cs typeface="+mn-cs"/>
                </a:rPr>
                <a:t>Ệ</a:t>
              </a:r>
              <a:r>
                <a:rPr kumimoji="0" lang="en-US" sz="7200" b="1" i="0" u="none" strike="noStrike" kern="1200" cap="none" spc="0" normalizeH="0" baseline="0" noProof="0" dirty="0">
                  <a:ln w="28575">
                    <a:solidFill>
                      <a:srgbClr val="002060"/>
                    </a:solidFill>
                    <a:prstDash val="solid"/>
                  </a:ln>
                  <a:solidFill>
                    <a:srgbClr val="FFCC66"/>
                  </a:solidFill>
                  <a:effectLst>
                    <a:outerShdw blurRad="12700" dist="38100" dir="2700000" algn="tl" rotWithShape="0">
                      <a:srgbClr val="5B9BD5">
                        <a:lumMod val="60000"/>
                        <a:lumOff val="40000"/>
                      </a:srgbClr>
                    </a:outerShdw>
                  </a:effectLst>
                  <a:uLnTx/>
                  <a:uFillTx/>
                  <a:latin typeface="UTM Showcard" panose="02040603050506020204" pitchFamily="18" charset="0"/>
                  <a:ea typeface="+mn-ea"/>
                  <a:cs typeface="+mn-cs"/>
                </a:rPr>
                <a:t>T </a:t>
              </a:r>
              <a:r>
                <a:rPr kumimoji="0" lang="en-US" sz="7200" b="1" i="0" u="none" strike="noStrike" kern="1200" cap="none" spc="0" normalizeH="0" baseline="0" noProof="0" dirty="0">
                  <a:ln w="28575">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UTM Showcard" panose="02040603050506020204" pitchFamily="18" charset="0"/>
                  <a:ea typeface="+mn-ea"/>
                  <a:cs typeface="+mn-cs"/>
                </a:rPr>
                <a:t>V</a:t>
              </a:r>
              <a:r>
                <a:rPr kumimoji="0" lang="en-US" sz="72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UTM Showcard" panose="02040603050506020204" pitchFamily="18" charset="0"/>
                  <a:ea typeface="+mn-ea"/>
                  <a:cs typeface="+mn-cs"/>
                </a:rPr>
                <a:t>À</a:t>
              </a:r>
              <a:r>
                <a:rPr kumimoji="0" lang="en-US" sz="7200" b="1" i="0" u="none" strike="noStrike" kern="1200" cap="none" spc="0" normalizeH="0" baseline="0" noProof="0" dirty="0">
                  <a:ln w="28575">
                    <a:solidFill>
                      <a:srgbClr val="002060"/>
                    </a:solidFill>
                    <a:prstDash val="solid"/>
                  </a:ln>
                  <a:solidFill>
                    <a:srgbClr val="5B9BD5"/>
                  </a:solidFill>
                  <a:effectLst>
                    <a:outerShdw blurRad="12700" dist="38100" dir="2700000" algn="tl" rotWithShape="0">
                      <a:srgbClr val="5B9BD5">
                        <a:lumMod val="60000"/>
                        <a:lumOff val="40000"/>
                      </a:srgbClr>
                    </a:outerShdw>
                  </a:effectLst>
                  <a:uLnTx/>
                  <a:uFillTx/>
                  <a:latin typeface="UTM Showcard" panose="02040603050506020204" pitchFamily="18" charset="0"/>
                  <a:ea typeface="+mn-ea"/>
                  <a:cs typeface="+mn-cs"/>
                </a:rPr>
                <a:t> </a:t>
              </a:r>
              <a:r>
                <a:rPr kumimoji="0" lang="en-US" sz="7200" b="1" i="0" u="none" strike="noStrike" kern="1200" cap="none" spc="0" normalizeH="0" baseline="0" noProof="0" dirty="0">
                  <a:ln w="28575">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UTM Showcard" panose="02040603050506020204" pitchFamily="18" charset="0"/>
                  <a:ea typeface="+mn-ea"/>
                  <a:cs typeface="+mn-cs"/>
                </a:rPr>
                <a:t>H</a:t>
              </a:r>
              <a:r>
                <a:rPr kumimoji="0" lang="en-US" sz="7200" b="1" i="0" u="none" strike="noStrike" kern="1200" cap="none" spc="0" normalizeH="0" baseline="0" noProof="0" dirty="0">
                  <a:ln w="28575">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UTM Showcard" panose="02040603050506020204" pitchFamily="18" charset="0"/>
                  <a:ea typeface="+mn-ea"/>
                  <a:cs typeface="+mn-cs"/>
                </a:rPr>
                <a:t>Ẹ</a:t>
              </a:r>
              <a:r>
                <a:rPr kumimoji="0" lang="en-US" sz="7200" b="1" i="0" u="none" strike="noStrike" kern="1200" cap="none" spc="0" normalizeH="0" baseline="0" noProof="0" dirty="0">
                  <a:ln w="28575">
                    <a:solidFill>
                      <a:srgbClr val="002060"/>
                    </a:solidFill>
                    <a:prstDash val="solid"/>
                  </a:ln>
                  <a:solidFill>
                    <a:srgbClr val="FFCC66"/>
                  </a:solidFill>
                  <a:effectLst>
                    <a:outerShdw blurRad="12700" dist="38100" dir="2700000" algn="tl" rotWithShape="0">
                      <a:srgbClr val="5B9BD5">
                        <a:lumMod val="60000"/>
                        <a:lumOff val="40000"/>
                      </a:srgbClr>
                    </a:outerShdw>
                  </a:effectLst>
                  <a:uLnTx/>
                  <a:uFillTx/>
                  <a:latin typeface="UTM Showcard" panose="02040603050506020204" pitchFamily="18" charset="0"/>
                  <a:ea typeface="+mn-ea"/>
                  <a:cs typeface="+mn-cs"/>
                </a:rPr>
                <a:t>N </a:t>
              </a:r>
              <a:r>
                <a:rPr kumimoji="0" lang="en-US" sz="7200" b="1" i="0" u="none" strike="noStrike" kern="1200" cap="none" spc="0" normalizeH="0" baseline="0" noProof="0" dirty="0">
                  <a:ln w="28575">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UTM Showcard" panose="02040603050506020204" pitchFamily="18" charset="0"/>
                  <a:ea typeface="+mn-ea"/>
                  <a:cs typeface="+mn-cs"/>
                </a:rPr>
                <a:t>G</a:t>
              </a:r>
              <a:r>
                <a:rPr kumimoji="0" lang="en-US" sz="7200" b="1" i="0" u="none" strike="noStrike" kern="1200" cap="none" spc="0" normalizeH="0" baseline="0" noProof="0" dirty="0">
                  <a:ln w="28575">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UTM Showcard" panose="02040603050506020204" pitchFamily="18" charset="0"/>
                  <a:ea typeface="+mn-ea"/>
                  <a:cs typeface="+mn-cs"/>
                </a:rPr>
                <a:t>Ặ</a:t>
              </a:r>
              <a:r>
                <a:rPr kumimoji="0" lang="en-US" sz="7200" b="1" i="0" u="none" strike="noStrike" kern="1200" cap="none" spc="0" normalizeH="0" baseline="0" noProof="0" dirty="0">
                  <a:ln w="28575">
                    <a:solidFill>
                      <a:srgbClr val="002060"/>
                    </a:solidFill>
                    <a:prstDash val="solid"/>
                  </a:ln>
                  <a:solidFill>
                    <a:srgbClr val="FF9999"/>
                  </a:solidFill>
                  <a:effectLst>
                    <a:outerShdw blurRad="12700" dist="38100" dir="2700000" algn="tl" rotWithShape="0">
                      <a:srgbClr val="5B9BD5">
                        <a:lumMod val="60000"/>
                        <a:lumOff val="40000"/>
                      </a:srgbClr>
                    </a:outerShdw>
                  </a:effectLst>
                  <a:uLnTx/>
                  <a:uFillTx/>
                  <a:latin typeface="UTM Showcard" panose="02040603050506020204" pitchFamily="18" charset="0"/>
                  <a:ea typeface="+mn-ea"/>
                  <a:cs typeface="+mn-cs"/>
                </a:rPr>
                <a:t>P</a:t>
              </a:r>
              <a:r>
                <a:rPr kumimoji="0" lang="en-US" sz="7200" b="1" i="0" u="none" strike="noStrike" kern="1200" cap="none" spc="0" normalizeH="0" baseline="0" noProof="0" dirty="0">
                  <a:ln w="28575">
                    <a:solidFill>
                      <a:srgbClr val="002060"/>
                    </a:solidFill>
                    <a:prstDash val="solid"/>
                  </a:ln>
                  <a:solidFill>
                    <a:srgbClr val="5B9BD5"/>
                  </a:solidFill>
                  <a:effectLst>
                    <a:outerShdw blurRad="12700" dist="38100" dir="2700000" algn="tl" rotWithShape="0">
                      <a:srgbClr val="5B9BD5">
                        <a:lumMod val="60000"/>
                        <a:lumOff val="40000"/>
                      </a:srgbClr>
                    </a:outerShdw>
                  </a:effectLst>
                  <a:uLnTx/>
                  <a:uFillTx/>
                  <a:latin typeface="UTM Showcard" panose="02040603050506020204" pitchFamily="18" charset="0"/>
                  <a:ea typeface="+mn-ea"/>
                  <a:cs typeface="+mn-cs"/>
                </a:rPr>
                <a:t> </a:t>
              </a:r>
              <a:r>
                <a:rPr kumimoji="0" lang="en-US" sz="72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UTM Showcard" panose="02040603050506020204" pitchFamily="18" charset="0"/>
                  <a:ea typeface="+mn-ea"/>
                  <a:cs typeface="+mn-cs"/>
                </a:rPr>
                <a:t>L</a:t>
              </a:r>
              <a:r>
                <a:rPr kumimoji="0" lang="en-US" sz="7200" b="1" i="0" u="none" strike="noStrike" kern="1200" cap="none" spc="0" normalizeH="0" baseline="0" noProof="0" dirty="0">
                  <a:ln w="28575">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UTM Showcard" panose="02040603050506020204" pitchFamily="18" charset="0"/>
                  <a:ea typeface="+mn-ea"/>
                  <a:cs typeface="+mn-cs"/>
                </a:rPr>
                <a:t>Ạ</a:t>
              </a:r>
              <a:r>
                <a:rPr kumimoji="0" lang="en-US" sz="7200" b="1" i="0" u="none" strike="noStrike" kern="1200" cap="none" spc="0" normalizeH="0" baseline="0" noProof="0" dirty="0">
                  <a:ln w="28575">
                    <a:solidFill>
                      <a:srgbClr val="002060"/>
                    </a:solidFill>
                    <a:prstDash val="solid"/>
                  </a:ln>
                  <a:solidFill>
                    <a:srgbClr val="FFCC66"/>
                  </a:solidFill>
                  <a:effectLst>
                    <a:outerShdw blurRad="12700" dist="38100" dir="2700000" algn="tl" rotWithShape="0">
                      <a:srgbClr val="5B9BD5">
                        <a:lumMod val="60000"/>
                        <a:lumOff val="40000"/>
                      </a:srgbClr>
                    </a:outerShdw>
                  </a:effectLst>
                  <a:uLnTx/>
                  <a:uFillTx/>
                  <a:latin typeface="UTM Showcard" panose="02040603050506020204" pitchFamily="18" charset="0"/>
                  <a:ea typeface="+mn-ea"/>
                  <a:cs typeface="+mn-cs"/>
                </a:rPr>
                <a:t>I </a:t>
              </a:r>
            </a:p>
          </p:txBody>
        </p:sp>
      </p:grpSp>
    </p:spTree>
    <p:extLst>
      <p:ext uri="{BB962C8B-B14F-4D97-AF65-F5344CB8AC3E}">
        <p14:creationId xmlns:p14="http://schemas.microsoft.com/office/powerpoint/2010/main" val="10026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9" presetID="26" presetClass="emph" presetSubtype="0" repeatCount="indefinite" fill="hold" nodeType="withEffect">
                                  <p:stCondLst>
                                    <p:cond delay="0"/>
                                  </p:stCondLst>
                                  <p:childTnLst>
                                    <p:animEffect transition="out" filter="fade">
                                      <p:cBhvr>
                                        <p:cTn id="10" dur="500" tmFilter="0, 0; .2, .5; .8, .5; 1, 0"/>
                                        <p:tgtEl>
                                          <p:spTgt spid="2"/>
                                        </p:tgtEl>
                                      </p:cBhvr>
                                    </p:animEffect>
                                    <p:animScale>
                                      <p:cBhvr>
                                        <p:cTn id="11"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xmlns="" id="{915CB4B3-3B00-EA00-891B-561E2CC7E749}"/>
              </a:ext>
            </a:extLst>
          </p:cNvPr>
          <p:cNvGrpSpPr/>
          <p:nvPr/>
        </p:nvGrpSpPr>
        <p:grpSpPr>
          <a:xfrm>
            <a:off x="290733" y="203983"/>
            <a:ext cx="11610536" cy="6450036"/>
            <a:chOff x="290733" y="203983"/>
            <a:chExt cx="11610536" cy="6450036"/>
          </a:xfrm>
        </p:grpSpPr>
        <p:sp>
          <p:nvSpPr>
            <p:cNvPr id="3" name="Hình chữ nhật: Góc Tròn 2">
              <a:extLst>
                <a:ext uri="{FF2B5EF4-FFF2-40B4-BE49-F238E27FC236}">
                  <a16:creationId xmlns:a16="http://schemas.microsoft.com/office/drawing/2014/main" xmlns="" id="{7106D7FD-90E8-1BC4-08A5-60D069B3BAFC}"/>
                </a:ext>
              </a:extLst>
            </p:cNvPr>
            <p:cNvSpPr/>
            <p:nvPr/>
          </p:nvSpPr>
          <p:spPr>
            <a:xfrm>
              <a:off x="290733" y="203983"/>
              <a:ext cx="11610536" cy="6450036"/>
            </a:xfrm>
            <a:prstGeom prst="roundRect">
              <a:avLst/>
            </a:prstGeom>
            <a:solidFill>
              <a:srgbClr val="FFF7E1"/>
            </a:solidFill>
            <a:ln w="28575">
              <a:solidFill>
                <a:srgbClr val="FF5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ình chữ nhật: Góc Tròn 3">
              <a:extLst>
                <a:ext uri="{FF2B5EF4-FFF2-40B4-BE49-F238E27FC236}">
                  <a16:creationId xmlns:a16="http://schemas.microsoft.com/office/drawing/2014/main" xmlns="" id="{77832336-C854-1F1F-624A-DA4A73EDA128}"/>
                </a:ext>
              </a:extLst>
            </p:cNvPr>
            <p:cNvSpPr/>
            <p:nvPr/>
          </p:nvSpPr>
          <p:spPr>
            <a:xfrm>
              <a:off x="576775" y="422031"/>
              <a:ext cx="11043139" cy="5992837"/>
            </a:xfrm>
            <a:prstGeom prst="roundRect">
              <a:avLst/>
            </a:prstGeom>
            <a:noFill/>
            <a:ln w="28575">
              <a:solidFill>
                <a:srgbClr val="FF5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Hộp Văn bản 10">
            <a:extLst>
              <a:ext uri="{FF2B5EF4-FFF2-40B4-BE49-F238E27FC236}">
                <a16:creationId xmlns:a16="http://schemas.microsoft.com/office/drawing/2014/main" xmlns="" id="{B749D78E-074E-A32B-CB3E-9992FEDF6CA3}"/>
              </a:ext>
            </a:extLst>
          </p:cNvPr>
          <p:cNvSpPr txBox="1"/>
          <p:nvPr/>
        </p:nvSpPr>
        <p:spPr>
          <a:xfrm>
            <a:off x="1472868" y="872439"/>
            <a:ext cx="10237318" cy="646331"/>
          </a:xfrm>
          <a:prstGeom prst="rect">
            <a:avLst/>
          </a:prstGeom>
          <a:noFill/>
        </p:spPr>
        <p:txBody>
          <a:bodyPr wrap="square">
            <a:spAutoFit/>
          </a:bodyPr>
          <a:lstStyle/>
          <a:p>
            <a:pPr algn="just"/>
            <a:r>
              <a:rPr lang="vi-VN" sz="3600" b="1">
                <a:latin typeface="Calibri" panose="020F0502020204030204" pitchFamily="34" charset="0"/>
                <a:cs typeface="Calibri" panose="020F0502020204030204" pitchFamily="34" charset="0"/>
              </a:rPr>
              <a:t>Điều gì sẽ xảy ra với mỗi bạn trong hình 1 và hình 2?</a:t>
            </a:r>
            <a:endParaRPr lang="en-US" sz="3600" b="1">
              <a:latin typeface="Calibri" panose="020F0502020204030204" pitchFamily="34" charset="0"/>
              <a:cs typeface="Calibri" panose="020F0502020204030204" pitchFamily="34" charset="0"/>
            </a:endParaRPr>
          </a:p>
        </p:txBody>
      </p:sp>
      <p:pic>
        <p:nvPicPr>
          <p:cNvPr id="12" name="Picture 4">
            <a:extLst>
              <a:ext uri="{FF2B5EF4-FFF2-40B4-BE49-F238E27FC236}">
                <a16:creationId xmlns:a16="http://schemas.microsoft.com/office/drawing/2014/main" xmlns="" id="{E46C8786-2899-4B90-A04C-BE64CB2BDE26}"/>
              </a:ext>
            </a:extLst>
          </p:cNvPr>
          <p:cNvPicPr>
            <a:picLocks noChangeAspect="1"/>
          </p:cNvPicPr>
          <p:nvPr/>
        </p:nvPicPr>
        <p:blipFill>
          <a:blip r:embed="rId3"/>
          <a:stretch>
            <a:fillRect/>
          </a:stretch>
        </p:blipFill>
        <p:spPr>
          <a:xfrm>
            <a:off x="836642" y="744083"/>
            <a:ext cx="615452" cy="774247"/>
          </a:xfrm>
          <a:prstGeom prst="rect">
            <a:avLst/>
          </a:prstGeom>
        </p:spPr>
      </p:pic>
      <p:pic>
        <p:nvPicPr>
          <p:cNvPr id="16" name="Hình ảnh 15" descr="Ảnh có chứa văn bản, phim hoạt hình, Phim hoạt hình&#10;&#10;Mô tả được tạo tự động">
            <a:extLst>
              <a:ext uri="{FF2B5EF4-FFF2-40B4-BE49-F238E27FC236}">
                <a16:creationId xmlns:a16="http://schemas.microsoft.com/office/drawing/2014/main" xmlns="" id="{6259DDFC-04FC-24E6-2FCC-D37FCAD0308A}"/>
              </a:ext>
            </a:extLst>
          </p:cNvPr>
          <p:cNvPicPr>
            <a:picLocks noChangeAspect="1"/>
          </p:cNvPicPr>
          <p:nvPr/>
        </p:nvPicPr>
        <p:blipFill rotWithShape="1">
          <a:blip r:embed="rId4">
            <a:extLst>
              <a:ext uri="{28A0092B-C50C-407E-A947-70E740481C1C}">
                <a14:useLocalDpi xmlns:a14="http://schemas.microsoft.com/office/drawing/2010/main" val="0"/>
              </a:ext>
            </a:extLst>
          </a:blip>
          <a:srcRect l="40205" r="1474" b="4536"/>
          <a:stretch/>
        </p:blipFill>
        <p:spPr>
          <a:xfrm>
            <a:off x="5088905" y="1617397"/>
            <a:ext cx="6376193" cy="4060071"/>
          </a:xfrm>
          <a:prstGeom prst="rect">
            <a:avLst/>
          </a:prstGeom>
        </p:spPr>
      </p:pic>
      <p:grpSp>
        <p:nvGrpSpPr>
          <p:cNvPr id="17" name="Group 7">
            <a:extLst>
              <a:ext uri="{FF2B5EF4-FFF2-40B4-BE49-F238E27FC236}">
                <a16:creationId xmlns:a16="http://schemas.microsoft.com/office/drawing/2014/main" xmlns="" id="{DEEB4D8E-0FB0-11E5-0842-A0234B71EF2D}"/>
              </a:ext>
            </a:extLst>
          </p:cNvPr>
          <p:cNvGrpSpPr/>
          <p:nvPr/>
        </p:nvGrpSpPr>
        <p:grpSpPr>
          <a:xfrm>
            <a:off x="856923" y="1732156"/>
            <a:ext cx="3951835" cy="4468445"/>
            <a:chOff x="2529100" y="2037746"/>
            <a:chExt cx="9374885" cy="8039897"/>
          </a:xfrm>
        </p:grpSpPr>
        <p:sp>
          <p:nvSpPr>
            <p:cNvPr id="18" name="TextBox 8">
              <a:extLst>
                <a:ext uri="{FF2B5EF4-FFF2-40B4-BE49-F238E27FC236}">
                  <a16:creationId xmlns:a16="http://schemas.microsoft.com/office/drawing/2014/main" xmlns="" id="{1B971AFF-0C07-9411-FEBF-E0CCA738AE28}"/>
                </a:ext>
              </a:extLst>
            </p:cNvPr>
            <p:cNvSpPr txBox="1"/>
            <p:nvPr/>
          </p:nvSpPr>
          <p:spPr>
            <a:xfrm>
              <a:off x="2530559" y="2047975"/>
              <a:ext cx="9373426" cy="8029668"/>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US" sz="8000">
                  <a:ln w="127000">
                    <a:solidFill>
                      <a:schemeClr val="bg1"/>
                    </a:solidFill>
                  </a:ln>
                  <a:solidFill>
                    <a:schemeClr val="bg1"/>
                  </a:solidFill>
                  <a:effectLst>
                    <a:outerShdw blurRad="50800" dist="38100" dir="2700000" algn="tl" rotWithShape="0">
                      <a:prstClr val="black">
                        <a:alpha val="40000"/>
                      </a:prstClr>
                    </a:outerShdw>
                  </a:effectLst>
                  <a:latin typeface="SVN-ARCO Typography" panose="020B0603050302020204" pitchFamily="34" charset="2"/>
                  <a:ea typeface="LNTH-LuoLuoNotangYuanTi 1" pitchFamily="2" charset="-128"/>
                  <a:cs typeface="LNTH-LuoLuoNotangYuanTi 1" pitchFamily="2" charset="-128"/>
                </a:rPr>
                <a:t>Cùng DỰ ĐOÁN</a:t>
              </a:r>
            </a:p>
          </p:txBody>
        </p:sp>
        <p:sp>
          <p:nvSpPr>
            <p:cNvPr id="19" name="TextBox 9">
              <a:extLst>
                <a:ext uri="{FF2B5EF4-FFF2-40B4-BE49-F238E27FC236}">
                  <a16:creationId xmlns:a16="http://schemas.microsoft.com/office/drawing/2014/main" xmlns="" id="{2F9D66DC-857B-52E8-2403-C96AC4466AEB}"/>
                </a:ext>
              </a:extLst>
            </p:cNvPr>
            <p:cNvSpPr txBox="1"/>
            <p:nvPr/>
          </p:nvSpPr>
          <p:spPr>
            <a:xfrm>
              <a:off x="2529100" y="2037746"/>
              <a:ext cx="9373426" cy="8029668"/>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US" sz="8000">
                  <a:solidFill>
                    <a:srgbClr val="9966FF"/>
                  </a:solidFill>
                  <a:latin typeface="SVN-ARCO Typography" panose="020B0603050302020204" pitchFamily="34" charset="2"/>
                  <a:cs typeface="Arial" panose="020B0604020202020204" pitchFamily="34" charset="0"/>
                </a:rPr>
                <a:t>Cùng DỰ ĐOÁN</a:t>
              </a:r>
            </a:p>
          </p:txBody>
        </p:sp>
      </p:grpSp>
    </p:spTree>
    <p:extLst>
      <p:ext uri="{BB962C8B-B14F-4D97-AF65-F5344CB8AC3E}">
        <p14:creationId xmlns:p14="http://schemas.microsoft.com/office/powerpoint/2010/main" val="51663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fltVal val="0"/>
                                          </p:val>
                                        </p:tav>
                                        <p:tav tm="100000">
                                          <p:val>
                                            <p:strVal val="#ppt_w"/>
                                          </p:val>
                                        </p:tav>
                                      </p:tavLst>
                                    </p:anim>
                                    <p:anim calcmode="lin" valueType="num">
                                      <p:cBhvr>
                                        <p:cTn id="16" dur="1000" fill="hold"/>
                                        <p:tgtEl>
                                          <p:spTgt spid="16"/>
                                        </p:tgtEl>
                                        <p:attrNameLst>
                                          <p:attrName>ppt_h</p:attrName>
                                        </p:attrNameLst>
                                      </p:cBhvr>
                                      <p:tavLst>
                                        <p:tav tm="0">
                                          <p:val>
                                            <p:fltVal val="0"/>
                                          </p:val>
                                        </p:tav>
                                        <p:tav tm="100000">
                                          <p:val>
                                            <p:strVal val="#ppt_h"/>
                                          </p:val>
                                        </p:tav>
                                      </p:tavLst>
                                    </p:anim>
                                    <p:anim calcmode="lin" valueType="num">
                                      <p:cBhvr>
                                        <p:cTn id="17" dur="1000" fill="hold"/>
                                        <p:tgtEl>
                                          <p:spTgt spid="16"/>
                                        </p:tgtEl>
                                        <p:attrNameLst>
                                          <p:attrName>style.rotation</p:attrName>
                                        </p:attrNameLst>
                                      </p:cBhvr>
                                      <p:tavLst>
                                        <p:tav tm="0">
                                          <p:val>
                                            <p:fltVal val="90"/>
                                          </p:val>
                                        </p:tav>
                                        <p:tav tm="100000">
                                          <p:val>
                                            <p:fltVal val="0"/>
                                          </p:val>
                                        </p:tav>
                                      </p:tavLst>
                                    </p:anim>
                                    <p:animEffect transition="in" filter="fade">
                                      <p:cBhvr>
                                        <p:cTn id="18" dur="1000"/>
                                        <p:tgtEl>
                                          <p:spTgt spid="16"/>
                                        </p:tgtEl>
                                      </p:cBhvr>
                                    </p:animEffect>
                                  </p:childTnLst>
                                </p:cTn>
                              </p:par>
                            </p:childTnLst>
                          </p:cTn>
                        </p:par>
                        <p:par>
                          <p:cTn id="19" fill="hold">
                            <p:stCondLst>
                              <p:cond delay="1000"/>
                            </p:stCondLst>
                            <p:childTnLst>
                              <p:par>
                                <p:cTn id="20" presetID="30" presetClass="entr" presetSubtype="0"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800" decel="100000"/>
                                        <p:tgtEl>
                                          <p:spTgt spid="17"/>
                                        </p:tgtEl>
                                      </p:cBhvr>
                                    </p:animEffect>
                                    <p:anim calcmode="lin" valueType="num">
                                      <p:cBhvr>
                                        <p:cTn id="23" dur="800" decel="100000" fill="hold"/>
                                        <p:tgtEl>
                                          <p:spTgt spid="17"/>
                                        </p:tgtEl>
                                        <p:attrNameLst>
                                          <p:attrName>style.rotation</p:attrName>
                                        </p:attrNameLst>
                                      </p:cBhvr>
                                      <p:tavLst>
                                        <p:tav tm="0">
                                          <p:val>
                                            <p:fltVal val="-90"/>
                                          </p:val>
                                        </p:tav>
                                        <p:tav tm="100000">
                                          <p:val>
                                            <p:fltVal val="0"/>
                                          </p:val>
                                        </p:tav>
                                      </p:tavLst>
                                    </p:anim>
                                    <p:anim calcmode="lin" valueType="num">
                                      <p:cBhvr>
                                        <p:cTn id="24" dur="800" decel="100000" fill="hold"/>
                                        <p:tgtEl>
                                          <p:spTgt spid="17"/>
                                        </p:tgtEl>
                                        <p:attrNameLst>
                                          <p:attrName>ppt_x</p:attrName>
                                        </p:attrNameLst>
                                      </p:cBhvr>
                                      <p:tavLst>
                                        <p:tav tm="0">
                                          <p:val>
                                            <p:strVal val="#ppt_x+0.4"/>
                                          </p:val>
                                        </p:tav>
                                        <p:tav tm="100000">
                                          <p:val>
                                            <p:strVal val="#ppt_x-0.05"/>
                                          </p:val>
                                        </p:tav>
                                      </p:tavLst>
                                    </p:anim>
                                    <p:anim calcmode="lin" valueType="num">
                                      <p:cBhvr>
                                        <p:cTn id="25" dur="800" decel="100000" fill="hold"/>
                                        <p:tgtEl>
                                          <p:spTgt spid="17"/>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xmlns="" id="{915CB4B3-3B00-EA00-891B-561E2CC7E749}"/>
              </a:ext>
            </a:extLst>
          </p:cNvPr>
          <p:cNvGrpSpPr/>
          <p:nvPr/>
        </p:nvGrpSpPr>
        <p:grpSpPr>
          <a:xfrm>
            <a:off x="290733" y="203983"/>
            <a:ext cx="11610536" cy="6450036"/>
            <a:chOff x="290733" y="203983"/>
            <a:chExt cx="11610536" cy="6450036"/>
          </a:xfrm>
        </p:grpSpPr>
        <p:sp>
          <p:nvSpPr>
            <p:cNvPr id="3" name="Hình chữ nhật: Góc Tròn 2">
              <a:extLst>
                <a:ext uri="{FF2B5EF4-FFF2-40B4-BE49-F238E27FC236}">
                  <a16:creationId xmlns:a16="http://schemas.microsoft.com/office/drawing/2014/main" xmlns="" id="{7106D7FD-90E8-1BC4-08A5-60D069B3BAFC}"/>
                </a:ext>
              </a:extLst>
            </p:cNvPr>
            <p:cNvSpPr/>
            <p:nvPr/>
          </p:nvSpPr>
          <p:spPr>
            <a:xfrm>
              <a:off x="290733" y="203983"/>
              <a:ext cx="11610536" cy="6450036"/>
            </a:xfrm>
            <a:prstGeom prst="roundRect">
              <a:avLst/>
            </a:prstGeom>
            <a:solidFill>
              <a:srgbClr val="FFF7E1"/>
            </a:solidFill>
            <a:ln w="28575">
              <a:solidFill>
                <a:srgbClr val="FF5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ình chữ nhật: Góc Tròn 3">
              <a:extLst>
                <a:ext uri="{FF2B5EF4-FFF2-40B4-BE49-F238E27FC236}">
                  <a16:creationId xmlns:a16="http://schemas.microsoft.com/office/drawing/2014/main" xmlns="" id="{77832336-C854-1F1F-624A-DA4A73EDA128}"/>
                </a:ext>
              </a:extLst>
            </p:cNvPr>
            <p:cNvSpPr/>
            <p:nvPr/>
          </p:nvSpPr>
          <p:spPr>
            <a:xfrm>
              <a:off x="576775" y="422031"/>
              <a:ext cx="11043139" cy="5992837"/>
            </a:xfrm>
            <a:prstGeom prst="roundRect">
              <a:avLst/>
            </a:prstGeom>
            <a:noFill/>
            <a:ln w="28575">
              <a:solidFill>
                <a:srgbClr val="FF5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Hộp Văn bản 10">
            <a:extLst>
              <a:ext uri="{FF2B5EF4-FFF2-40B4-BE49-F238E27FC236}">
                <a16:creationId xmlns:a16="http://schemas.microsoft.com/office/drawing/2014/main" xmlns="" id="{B749D78E-074E-A32B-CB3E-9992FEDF6CA3}"/>
              </a:ext>
            </a:extLst>
          </p:cNvPr>
          <p:cNvSpPr txBox="1"/>
          <p:nvPr/>
        </p:nvSpPr>
        <p:spPr>
          <a:xfrm>
            <a:off x="1472868" y="872439"/>
            <a:ext cx="10237318" cy="646331"/>
          </a:xfrm>
          <a:prstGeom prst="rect">
            <a:avLst/>
          </a:prstGeom>
          <a:noFill/>
        </p:spPr>
        <p:txBody>
          <a:bodyPr wrap="square">
            <a:spAutoFit/>
          </a:bodyPr>
          <a:lstStyle/>
          <a:p>
            <a:pPr algn="just"/>
            <a:r>
              <a:rPr lang="vi-VN" sz="3600" b="1">
                <a:latin typeface="Calibri" panose="020F0502020204030204" pitchFamily="34" charset="0"/>
                <a:cs typeface="Calibri" panose="020F0502020204030204" pitchFamily="34" charset="0"/>
              </a:rPr>
              <a:t>Điều gì sẽ xảy ra với mỗi bạn trong hình 1 và hình 2?</a:t>
            </a:r>
            <a:endParaRPr lang="en-US" sz="3600" b="1">
              <a:latin typeface="Calibri" panose="020F0502020204030204" pitchFamily="34" charset="0"/>
              <a:cs typeface="Calibri" panose="020F0502020204030204" pitchFamily="34" charset="0"/>
            </a:endParaRPr>
          </a:p>
        </p:txBody>
      </p:sp>
      <p:pic>
        <p:nvPicPr>
          <p:cNvPr id="12" name="Picture 4">
            <a:extLst>
              <a:ext uri="{FF2B5EF4-FFF2-40B4-BE49-F238E27FC236}">
                <a16:creationId xmlns:a16="http://schemas.microsoft.com/office/drawing/2014/main" xmlns="" id="{E46C8786-2899-4B90-A04C-BE64CB2BDE26}"/>
              </a:ext>
            </a:extLst>
          </p:cNvPr>
          <p:cNvPicPr>
            <a:picLocks noChangeAspect="1"/>
          </p:cNvPicPr>
          <p:nvPr/>
        </p:nvPicPr>
        <p:blipFill>
          <a:blip r:embed="rId2"/>
          <a:stretch>
            <a:fillRect/>
          </a:stretch>
        </p:blipFill>
        <p:spPr>
          <a:xfrm>
            <a:off x="836642" y="744083"/>
            <a:ext cx="615452" cy="774247"/>
          </a:xfrm>
          <a:prstGeom prst="rect">
            <a:avLst/>
          </a:prstGeom>
        </p:spPr>
      </p:pic>
      <p:pic>
        <p:nvPicPr>
          <p:cNvPr id="16" name="Hình ảnh 15" descr="Ảnh có chứa văn bản, phim hoạt hình, Phim hoạt hình&#10;&#10;Mô tả được tạo tự động">
            <a:extLst>
              <a:ext uri="{FF2B5EF4-FFF2-40B4-BE49-F238E27FC236}">
                <a16:creationId xmlns:a16="http://schemas.microsoft.com/office/drawing/2014/main" xmlns="" id="{6259DDFC-04FC-24E6-2FCC-D37FCAD0308A}"/>
              </a:ext>
            </a:extLst>
          </p:cNvPr>
          <p:cNvPicPr>
            <a:picLocks noChangeAspect="1"/>
          </p:cNvPicPr>
          <p:nvPr/>
        </p:nvPicPr>
        <p:blipFill rotWithShape="1">
          <a:blip r:embed="rId3">
            <a:extLst>
              <a:ext uri="{28A0092B-C50C-407E-A947-70E740481C1C}">
                <a14:useLocalDpi xmlns:a14="http://schemas.microsoft.com/office/drawing/2010/main" val="0"/>
              </a:ext>
            </a:extLst>
          </a:blip>
          <a:srcRect l="40205" r="1474" b="4536"/>
          <a:stretch/>
        </p:blipFill>
        <p:spPr>
          <a:xfrm>
            <a:off x="3056056" y="1969178"/>
            <a:ext cx="6079887" cy="3871397"/>
          </a:xfrm>
          <a:prstGeom prst="rect">
            <a:avLst/>
          </a:prstGeom>
        </p:spPr>
      </p:pic>
      <p:pic>
        <p:nvPicPr>
          <p:cNvPr id="5" name="Picture 72">
            <a:extLst>
              <a:ext uri="{FF2B5EF4-FFF2-40B4-BE49-F238E27FC236}">
                <a16:creationId xmlns:a16="http://schemas.microsoft.com/office/drawing/2014/main" xmlns="" id="{A8659515-EBE6-F994-85B1-FAB6AB6AEDB3}"/>
              </a:ext>
            </a:extLst>
          </p:cNvPr>
          <p:cNvPicPr>
            <a:picLocks noChangeAspect="1"/>
          </p:cNvPicPr>
          <p:nvPr/>
        </p:nvPicPr>
        <p:blipFill>
          <a:blip r:embed="rId4"/>
          <a:stretch>
            <a:fillRect/>
          </a:stretch>
        </p:blipFill>
        <p:spPr>
          <a:xfrm rot="18802950">
            <a:off x="2012395" y="2136286"/>
            <a:ext cx="807972" cy="807972"/>
          </a:xfrm>
          <a:prstGeom prst="rect">
            <a:avLst/>
          </a:prstGeom>
        </p:spPr>
      </p:pic>
      <p:sp>
        <p:nvSpPr>
          <p:cNvPr id="8" name="Hộp Văn bản 7">
            <a:extLst>
              <a:ext uri="{FF2B5EF4-FFF2-40B4-BE49-F238E27FC236}">
                <a16:creationId xmlns:a16="http://schemas.microsoft.com/office/drawing/2014/main" xmlns="" id="{3184DAA1-FC5B-66B5-300A-62B8E8F8DBB8}"/>
              </a:ext>
            </a:extLst>
          </p:cNvPr>
          <p:cNvSpPr txBox="1"/>
          <p:nvPr/>
        </p:nvSpPr>
        <p:spPr>
          <a:xfrm>
            <a:off x="572085" y="2824125"/>
            <a:ext cx="2596379" cy="1938992"/>
          </a:xfrm>
          <a:prstGeom prst="rect">
            <a:avLst/>
          </a:prstGeom>
          <a:noFill/>
        </p:spPr>
        <p:txBody>
          <a:bodyPr wrap="square">
            <a:spAutoFit/>
          </a:bodyPr>
          <a:lstStyle/>
          <a:p>
            <a:pPr algn="ctr"/>
            <a:r>
              <a:rPr lang="vi-VN" sz="3000">
                <a:latin typeface="Calibri" panose="020F0502020204030204" pitchFamily="34" charset="0"/>
                <a:cs typeface="Calibri" panose="020F0502020204030204" pitchFamily="34" charset="0"/>
              </a:rPr>
              <a:t>Nếu ăn ít cơm và thức ăn sẽ mắc bệnh </a:t>
            </a:r>
            <a:endParaRPr lang="en-US" sz="3000">
              <a:latin typeface="Calibri" panose="020F0502020204030204" pitchFamily="34" charset="0"/>
              <a:cs typeface="Calibri" panose="020F0502020204030204" pitchFamily="34" charset="0"/>
            </a:endParaRPr>
          </a:p>
          <a:p>
            <a:pPr algn="ctr"/>
            <a:r>
              <a:rPr lang="vi-VN" sz="3000">
                <a:latin typeface="Calibri" panose="020F0502020204030204" pitchFamily="34" charset="0"/>
                <a:cs typeface="Calibri" panose="020F0502020204030204" pitchFamily="34" charset="0"/>
              </a:rPr>
              <a:t>suy dinh dưỡng</a:t>
            </a:r>
            <a:endParaRPr lang="en-US" sz="3000">
              <a:latin typeface="Calibri" panose="020F0502020204030204" pitchFamily="34" charset="0"/>
              <a:cs typeface="Calibri" panose="020F0502020204030204" pitchFamily="34" charset="0"/>
            </a:endParaRPr>
          </a:p>
        </p:txBody>
      </p:sp>
      <p:pic>
        <p:nvPicPr>
          <p:cNvPr id="9" name="Picture 72">
            <a:extLst>
              <a:ext uri="{FF2B5EF4-FFF2-40B4-BE49-F238E27FC236}">
                <a16:creationId xmlns:a16="http://schemas.microsoft.com/office/drawing/2014/main" xmlns="" id="{1E6E1DA7-519F-36A8-42DE-96C1E357611C}"/>
              </a:ext>
            </a:extLst>
          </p:cNvPr>
          <p:cNvPicPr>
            <a:picLocks noChangeAspect="1"/>
          </p:cNvPicPr>
          <p:nvPr/>
        </p:nvPicPr>
        <p:blipFill>
          <a:blip r:embed="rId4"/>
          <a:stretch>
            <a:fillRect/>
          </a:stretch>
        </p:blipFill>
        <p:spPr>
          <a:xfrm rot="2797050" flipH="1">
            <a:off x="9303052" y="2136286"/>
            <a:ext cx="807972" cy="807972"/>
          </a:xfrm>
          <a:prstGeom prst="rect">
            <a:avLst/>
          </a:prstGeom>
        </p:spPr>
      </p:pic>
      <p:sp>
        <p:nvSpPr>
          <p:cNvPr id="10" name="Hộp Văn bản 9">
            <a:extLst>
              <a:ext uri="{FF2B5EF4-FFF2-40B4-BE49-F238E27FC236}">
                <a16:creationId xmlns:a16="http://schemas.microsoft.com/office/drawing/2014/main" xmlns="" id="{07C84049-202C-3C3B-10D1-DA43E54FEF0D}"/>
              </a:ext>
            </a:extLst>
          </p:cNvPr>
          <p:cNvSpPr txBox="1"/>
          <p:nvPr/>
        </p:nvSpPr>
        <p:spPr>
          <a:xfrm>
            <a:off x="8979943" y="2777138"/>
            <a:ext cx="2596379" cy="2862322"/>
          </a:xfrm>
          <a:prstGeom prst="rect">
            <a:avLst/>
          </a:prstGeom>
          <a:noFill/>
        </p:spPr>
        <p:txBody>
          <a:bodyPr wrap="square">
            <a:spAutoFit/>
          </a:bodyPr>
          <a:lstStyle/>
          <a:p>
            <a:pPr algn="ctr"/>
            <a:r>
              <a:rPr lang="vi-VN" sz="3000">
                <a:latin typeface="Calibri" panose="020F0502020204030204" pitchFamily="34" charset="0"/>
                <a:cs typeface="Calibri" panose="020F0502020204030204" pitchFamily="34" charset="0"/>
              </a:rPr>
              <a:t>Nếu ăn quá nhiều đồ chiên, rán, uống nước ngọt có ga thì sẽ mắc bệnh béo phì,....</a:t>
            </a:r>
            <a:endParaRPr lang="en-US" sz="3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601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16" presetClass="entr" presetSubtype="21" fill="hold" grpId="0"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par>
                                <p:cTn id="16" presetID="16" presetClass="entr" presetSubtype="21" fill="hold" grpId="0" nodeType="withEffect">
                                  <p:stCondLst>
                                    <p:cond delay="50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a:extLst>
              <a:ext uri="{FF2B5EF4-FFF2-40B4-BE49-F238E27FC236}">
                <a16:creationId xmlns:a16="http://schemas.microsoft.com/office/drawing/2014/main" xmlns="" id="{B7E27C4E-B519-514C-D1FF-81750950D502}"/>
              </a:ext>
            </a:extLst>
          </p:cNvPr>
          <p:cNvGrpSpPr/>
          <p:nvPr/>
        </p:nvGrpSpPr>
        <p:grpSpPr>
          <a:xfrm>
            <a:off x="761447" y="2044295"/>
            <a:ext cx="10041301" cy="2119491"/>
            <a:chOff x="1575311" y="446027"/>
            <a:chExt cx="11171227" cy="2119491"/>
          </a:xfrm>
        </p:grpSpPr>
        <p:sp>
          <p:nvSpPr>
            <p:cNvPr id="3" name="TextBox 8">
              <a:extLst>
                <a:ext uri="{FF2B5EF4-FFF2-40B4-BE49-F238E27FC236}">
                  <a16:creationId xmlns:a16="http://schemas.microsoft.com/office/drawing/2014/main" xmlns="" id="{AC5BFE7C-EE86-800F-9334-6F205BD7707F}"/>
                </a:ext>
              </a:extLst>
            </p:cNvPr>
            <p:cNvSpPr txBox="1"/>
            <p:nvPr/>
          </p:nvSpPr>
          <p:spPr>
            <a:xfrm>
              <a:off x="1575311" y="446027"/>
              <a:ext cx="11171227" cy="2119491"/>
            </a:xfrm>
            <a:prstGeom prst="rect">
              <a:avLst/>
            </a:prstGeom>
            <a:noFill/>
          </p:spPr>
          <p:txBody>
            <a:bodyPr wrap="square">
              <a:spAutoFit/>
            </a:bodyPr>
            <a:lstStyle/>
            <a:p>
              <a:pPr marR="0" lvl="0" algn="ctr" defTabSz="914400" rtl="0" eaLnBrk="1" fontAlgn="base" latinLnBrk="0" hangingPunct="1">
                <a:lnSpc>
                  <a:spcPct val="120000"/>
                </a:lnSpc>
                <a:spcBef>
                  <a:spcPts val="0"/>
                </a:spcBef>
                <a:spcAft>
                  <a:spcPts val="600"/>
                </a:spcAft>
                <a:buClrTx/>
                <a:buSzTx/>
                <a:tabLst/>
                <a:defRPr/>
              </a:pPr>
              <a:r>
                <a:rPr lang="sv-SE" sz="11500" b="1">
                  <a:ln w="23177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SVN-Gretoon" panose="02040603050506020204" pitchFamily="18" charset="0"/>
                  <a:ea typeface="LNTH-LuoLuoNotangYuanTi 1" pitchFamily="2" charset="-128"/>
                  <a:cs typeface="LNTH-LuoLuoNotangYuanTi 1" pitchFamily="2" charset="-128"/>
                </a:rPr>
                <a:t>KHÁM PHÁ</a:t>
              </a:r>
            </a:p>
          </p:txBody>
        </p:sp>
        <p:sp>
          <p:nvSpPr>
            <p:cNvPr id="4" name="TextBox 12">
              <a:extLst>
                <a:ext uri="{FF2B5EF4-FFF2-40B4-BE49-F238E27FC236}">
                  <a16:creationId xmlns:a16="http://schemas.microsoft.com/office/drawing/2014/main" xmlns="" id="{30F9CBFC-5993-EEA6-FDB8-13541921A5DE}"/>
                </a:ext>
              </a:extLst>
            </p:cNvPr>
            <p:cNvSpPr txBox="1"/>
            <p:nvPr/>
          </p:nvSpPr>
          <p:spPr>
            <a:xfrm>
              <a:off x="1575311" y="446027"/>
              <a:ext cx="11171227" cy="2119491"/>
            </a:xfrm>
            <a:prstGeom prst="rect">
              <a:avLst/>
            </a:prstGeom>
            <a:noFill/>
          </p:spPr>
          <p:txBody>
            <a:bodyPr wrap="square">
              <a:spAutoFit/>
            </a:bodyPr>
            <a:lstStyle/>
            <a:p>
              <a:pPr marR="0" lvl="0" algn="ctr" defTabSz="914400" rtl="0" eaLnBrk="1" fontAlgn="base" latinLnBrk="0" hangingPunct="1">
                <a:lnSpc>
                  <a:spcPct val="120000"/>
                </a:lnSpc>
                <a:spcBef>
                  <a:spcPts val="0"/>
                </a:spcBef>
                <a:spcAft>
                  <a:spcPts val="600"/>
                </a:spcAft>
                <a:buClrTx/>
                <a:buSzTx/>
                <a:tabLst/>
                <a:defRPr/>
              </a:pPr>
              <a:r>
                <a:rPr lang="sv-SE" sz="11500" b="1" dirty="0">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Gretoon" panose="02040603050506020204" pitchFamily="18" charset="0"/>
                  <a:ea typeface="LNTH-LuoLuoNotangYuanTi 1" pitchFamily="2" charset="-128"/>
                  <a:cs typeface="LNTH-LuoLuoNotangYuanTi 1" pitchFamily="2" charset="-128"/>
                </a:rPr>
                <a:t>K</a:t>
              </a:r>
              <a:r>
                <a:rPr lang="sv-SE" sz="11500" b="1" dirty="0">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Gretoon" panose="02040603050506020204" pitchFamily="18" charset="0"/>
                  <a:ea typeface="LNTH-LuoLuoNotangYuanTi 1" pitchFamily="2" charset="-128"/>
                  <a:cs typeface="LNTH-LuoLuoNotangYuanTi 1" pitchFamily="2" charset="-128"/>
                </a:rPr>
                <a:t>H</a:t>
              </a:r>
              <a:r>
                <a:rPr lang="sv-SE" sz="11500" b="1" dirty="0">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SVN-Gretoon" panose="02040603050506020204" pitchFamily="18" charset="0"/>
                  <a:ea typeface="LNTH-LuoLuoNotangYuanTi 1" pitchFamily="2" charset="-128"/>
                  <a:cs typeface="LNTH-LuoLuoNotangYuanTi 1" pitchFamily="2" charset="-128"/>
                </a:rPr>
                <a:t>Á</a:t>
              </a:r>
              <a:r>
                <a:rPr lang="sv-SE" sz="11500" b="1" dirty="0">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SVN-Gretoon" panose="02040603050506020204" pitchFamily="18" charset="0"/>
                  <a:ea typeface="LNTH-LuoLuoNotangYuanTi 1" pitchFamily="2" charset="-128"/>
                  <a:cs typeface="LNTH-LuoLuoNotangYuanTi 1" pitchFamily="2" charset="-128"/>
                </a:rPr>
                <a:t>M </a:t>
              </a:r>
              <a:r>
                <a:rPr lang="sv-SE" sz="11500" b="1" dirty="0">
                  <a:ln w="19050">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SVN-Gretoon" panose="02040603050506020204" pitchFamily="18" charset="0"/>
                  <a:ea typeface="LNTH-LuoLuoNotangYuanTi 1" pitchFamily="2" charset="-128"/>
                  <a:cs typeface="LNTH-LuoLuoNotangYuanTi 1" pitchFamily="2" charset="-128"/>
                </a:rPr>
                <a:t>P</a:t>
              </a:r>
              <a:r>
                <a:rPr lang="sv-SE" sz="11500" b="1" dirty="0">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Gretoon" panose="02040603050506020204" pitchFamily="18" charset="0"/>
                  <a:ea typeface="LNTH-LuoLuoNotangYuanTi 1" pitchFamily="2" charset="-128"/>
                  <a:cs typeface="LNTH-LuoLuoNotangYuanTi 1" pitchFamily="2" charset="-128"/>
                </a:rPr>
                <a:t>H</a:t>
              </a:r>
              <a:r>
                <a:rPr lang="sv-SE" sz="11500" b="1" dirty="0">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Gretoon" panose="02040603050506020204" pitchFamily="18" charset="0"/>
                  <a:ea typeface="LNTH-LuoLuoNotangYuanTi 1" pitchFamily="2" charset="-128"/>
                  <a:cs typeface="LNTH-LuoLuoNotangYuanTi 1" pitchFamily="2" charset="-128"/>
                </a:rPr>
                <a:t>Á</a:t>
              </a:r>
              <a:endParaRPr lang="sv-SE" sz="11500" b="1" dirty="0">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Gretoon" panose="02040603050506020204" pitchFamily="18" charset="0"/>
                <a:ea typeface="LNTH-LuoLuoNotangYuanTi 1" pitchFamily="2" charset="-128"/>
                <a:cs typeface="LNTH-LuoLuoNotangYuanTi 1" pitchFamily="2" charset="-128"/>
              </a:endParaRPr>
            </a:p>
          </p:txBody>
        </p:sp>
      </p:grpSp>
    </p:spTree>
    <p:extLst>
      <p:ext uri="{BB962C8B-B14F-4D97-AF65-F5344CB8AC3E}">
        <p14:creationId xmlns:p14="http://schemas.microsoft.com/office/powerpoint/2010/main" val="29648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9">
            <a:extLst>
              <a:ext uri="{FF2B5EF4-FFF2-40B4-BE49-F238E27FC236}">
                <a16:creationId xmlns:a16="http://schemas.microsoft.com/office/drawing/2014/main" xmlns="" id="{5B684321-9C84-AD9A-1DE9-14B8B2631F1F}"/>
              </a:ext>
            </a:extLst>
          </p:cNvPr>
          <p:cNvGrpSpPr/>
          <p:nvPr/>
        </p:nvGrpSpPr>
        <p:grpSpPr>
          <a:xfrm flipH="1">
            <a:off x="-65315" y="2878653"/>
            <a:ext cx="12137069" cy="2123658"/>
            <a:chOff x="-2429544" y="807048"/>
            <a:chExt cx="17172673" cy="2123658"/>
          </a:xfrm>
        </p:grpSpPr>
        <p:sp>
          <p:nvSpPr>
            <p:cNvPr id="8" name="Hộp Văn bản 7">
              <a:extLst>
                <a:ext uri="{FF2B5EF4-FFF2-40B4-BE49-F238E27FC236}">
                  <a16:creationId xmlns:a16="http://schemas.microsoft.com/office/drawing/2014/main" xmlns="" id="{AD35BD8B-83D2-AFAF-0B5D-AAB267FE1AE9}"/>
                </a:ext>
              </a:extLst>
            </p:cNvPr>
            <p:cNvSpPr txBox="1"/>
            <p:nvPr/>
          </p:nvSpPr>
          <p:spPr>
            <a:xfrm>
              <a:off x="-2429544" y="807048"/>
              <a:ext cx="17172483" cy="2123658"/>
            </a:xfrm>
            <a:prstGeom prst="rect">
              <a:avLst/>
            </a:prstGeom>
            <a:noFill/>
          </p:spPr>
          <p:txBody>
            <a:bodyPr wrap="square">
              <a:spAutoFit/>
            </a:bodyPr>
            <a:lstStyle/>
            <a:p>
              <a:pPr algn="ctr"/>
              <a:r>
                <a:rPr lang="vi-VN" sz="6600">
                  <a:ln w="190500">
                    <a:solidFill>
                      <a:schemeClr val="bg1"/>
                    </a:solidFill>
                  </a:ln>
                  <a:solidFill>
                    <a:srgbClr val="FF85FF"/>
                  </a:solidFill>
                  <a:latin typeface="SVN-ARCO Typography" panose="020B0603050302020204" pitchFamily="34" charset="2"/>
                </a:rPr>
                <a:t>Tìm hiểu một số </a:t>
              </a:r>
            </a:p>
            <a:p>
              <a:pPr algn="ctr"/>
              <a:r>
                <a:rPr lang="vi-VN" sz="6600">
                  <a:ln w="190500">
                    <a:solidFill>
                      <a:schemeClr val="bg1"/>
                    </a:solidFill>
                  </a:ln>
                  <a:solidFill>
                    <a:srgbClr val="FF85FF"/>
                  </a:solidFill>
                  <a:latin typeface="SVN-ARCO Typography" panose="020B0603050302020204" pitchFamily="34" charset="2"/>
                </a:rPr>
                <a:t>bệnh thừa cân béo phì</a:t>
              </a:r>
            </a:p>
          </p:txBody>
        </p:sp>
        <p:sp>
          <p:nvSpPr>
            <p:cNvPr id="9" name="Hộp Văn bản 8">
              <a:extLst>
                <a:ext uri="{FF2B5EF4-FFF2-40B4-BE49-F238E27FC236}">
                  <a16:creationId xmlns:a16="http://schemas.microsoft.com/office/drawing/2014/main" xmlns="" id="{4819D046-912F-10F3-BFF7-039A5DB6DD61}"/>
                </a:ext>
              </a:extLst>
            </p:cNvPr>
            <p:cNvSpPr txBox="1"/>
            <p:nvPr/>
          </p:nvSpPr>
          <p:spPr>
            <a:xfrm>
              <a:off x="-2429357" y="807048"/>
              <a:ext cx="17172486" cy="2123658"/>
            </a:xfrm>
            <a:prstGeom prst="rect">
              <a:avLst/>
            </a:prstGeom>
            <a:noFill/>
          </p:spPr>
          <p:txBody>
            <a:bodyPr wrap="square">
              <a:spAutoFit/>
            </a:bodyPr>
            <a:lstStyle/>
            <a:p>
              <a:pPr algn="ctr"/>
              <a:r>
                <a:rPr lang="vi-VN" sz="6600" dirty="0">
                  <a:ln w="28575">
                    <a:solidFill>
                      <a:schemeClr val="tx1"/>
                    </a:solidFill>
                  </a:ln>
                  <a:solidFill>
                    <a:srgbClr val="FFFF00"/>
                  </a:solidFill>
                  <a:latin typeface="SVN-ARCO Typography" panose="020B0603050302020204" pitchFamily="34" charset="2"/>
                </a:rPr>
                <a:t>Tìm hiểu một số </a:t>
              </a:r>
              <a:endParaRPr lang="en-US" sz="6600" dirty="0">
                <a:ln w="28575">
                  <a:solidFill>
                    <a:schemeClr val="tx1"/>
                  </a:solidFill>
                </a:ln>
                <a:solidFill>
                  <a:srgbClr val="FFFF00"/>
                </a:solidFill>
                <a:latin typeface="SVN-ARCO Typography" panose="020B0603050302020204" pitchFamily="34" charset="2"/>
              </a:endParaRPr>
            </a:p>
            <a:p>
              <a:pPr algn="ctr"/>
              <a:r>
                <a:rPr lang="vi-VN" sz="6600" dirty="0">
                  <a:ln w="28575">
                    <a:solidFill>
                      <a:schemeClr val="tx1"/>
                    </a:solidFill>
                  </a:ln>
                  <a:solidFill>
                    <a:srgbClr val="FFFF00"/>
                  </a:solidFill>
                  <a:latin typeface="SVN-ARCO Typography" panose="020B0603050302020204" pitchFamily="34" charset="2"/>
                </a:rPr>
                <a:t>bệnh thừa cân béo phì</a:t>
              </a:r>
              <a:endParaRPr lang="en-US" sz="6600" dirty="0">
                <a:ln w="28575">
                  <a:solidFill>
                    <a:schemeClr val="tx1"/>
                  </a:solidFill>
                </a:ln>
                <a:solidFill>
                  <a:srgbClr val="FFFF00"/>
                </a:solidFill>
                <a:latin typeface="SVN-ARCO Typography" panose="020B0603050302020204" pitchFamily="34" charset="2"/>
              </a:endParaRPr>
            </a:p>
          </p:txBody>
        </p:sp>
      </p:grpSp>
      <p:grpSp>
        <p:nvGrpSpPr>
          <p:cNvPr id="24" name="Nhóm 23">
            <a:extLst>
              <a:ext uri="{FF2B5EF4-FFF2-40B4-BE49-F238E27FC236}">
                <a16:creationId xmlns:a16="http://schemas.microsoft.com/office/drawing/2014/main" xmlns="" id="{23A49464-F63D-5CE4-E757-3CADCDE6D33B}"/>
              </a:ext>
            </a:extLst>
          </p:cNvPr>
          <p:cNvGrpSpPr/>
          <p:nvPr/>
        </p:nvGrpSpPr>
        <p:grpSpPr>
          <a:xfrm>
            <a:off x="4615544" y="1600232"/>
            <a:ext cx="2905848" cy="1494146"/>
            <a:chOff x="4615544" y="3894397"/>
            <a:chExt cx="2905848" cy="1494146"/>
          </a:xfrm>
        </p:grpSpPr>
        <p:sp>
          <p:nvSpPr>
            <p:cNvPr id="6" name="TextBox 12">
              <a:extLst>
                <a:ext uri="{FF2B5EF4-FFF2-40B4-BE49-F238E27FC236}">
                  <a16:creationId xmlns:a16="http://schemas.microsoft.com/office/drawing/2014/main" xmlns="" id="{41D8E68E-1EA1-AC8F-A06E-4AE0AFFFB7B2}"/>
                </a:ext>
              </a:extLst>
            </p:cNvPr>
            <p:cNvSpPr txBox="1"/>
            <p:nvPr/>
          </p:nvSpPr>
          <p:spPr>
            <a:xfrm>
              <a:off x="4615544" y="3894397"/>
              <a:ext cx="2905848" cy="1492808"/>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w="127000">
                    <a:solidFill>
                      <a:schemeClr val="bg1"/>
                    </a:solidFill>
                  </a:ln>
                  <a:solidFill>
                    <a:schemeClr val="bg1"/>
                  </a:solidFill>
                  <a:uLnTx/>
                  <a:uFillTx/>
                  <a:latin typeface="UTM Duepuntozero" panose="02040603050506020204" pitchFamily="18" charset="0"/>
                  <a:cs typeface="Calibri" panose="020F0502020204030204" pitchFamily="34" charset="0"/>
                </a:rPr>
                <a:t>Hoạt động 1</a:t>
              </a:r>
              <a:endParaRPr kumimoji="0" lang="en-US" sz="4400" b="1" i="0" u="none" strike="noStrike" kern="1200" cap="none" spc="0" normalizeH="0" baseline="0" noProof="0" dirty="0">
                <a:ln w="127000">
                  <a:solidFill>
                    <a:schemeClr val="bg1"/>
                  </a:solidFill>
                </a:ln>
                <a:solidFill>
                  <a:schemeClr val="bg1"/>
                </a:solidFill>
                <a:uLnTx/>
                <a:uFillTx/>
                <a:latin typeface="UTM Duepuntozero" panose="02040603050506020204" pitchFamily="18" charset="0"/>
                <a:cs typeface="Calibri" panose="020F0502020204030204" pitchFamily="34" charset="0"/>
              </a:endParaRPr>
            </a:p>
          </p:txBody>
        </p:sp>
        <p:sp>
          <p:nvSpPr>
            <p:cNvPr id="23" name="TextBox 12">
              <a:extLst>
                <a:ext uri="{FF2B5EF4-FFF2-40B4-BE49-F238E27FC236}">
                  <a16:creationId xmlns:a16="http://schemas.microsoft.com/office/drawing/2014/main" xmlns="" id="{BFFDD1B4-1CF7-1062-0E0B-4A99B9EF9852}"/>
                </a:ext>
              </a:extLst>
            </p:cNvPr>
            <p:cNvSpPr txBox="1"/>
            <p:nvPr/>
          </p:nvSpPr>
          <p:spPr>
            <a:xfrm>
              <a:off x="4615544" y="3895735"/>
              <a:ext cx="2905848" cy="1492808"/>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0"/>
                  <a:solidFill>
                    <a:srgbClr val="FF0000"/>
                  </a:solidFill>
                  <a:uLnTx/>
                  <a:uFillTx/>
                  <a:latin typeface="UTM Duepuntozero" panose="02040603050506020204" pitchFamily="18" charset="0"/>
                  <a:cs typeface="Calibri" panose="020F0502020204030204" pitchFamily="34" charset="0"/>
                </a:rPr>
                <a:t>Hoạt</a:t>
              </a:r>
              <a:r>
                <a:rPr kumimoji="0" lang="en-US" sz="4400" b="1" i="0" u="none" strike="noStrike" kern="1200" cap="none" spc="0" normalizeH="0" baseline="0" noProof="0" dirty="0">
                  <a:ln w="0"/>
                  <a:solidFill>
                    <a:srgbClr val="FF0000"/>
                  </a:solidFill>
                  <a:uLnTx/>
                  <a:uFillTx/>
                  <a:latin typeface="UTM Duepuntozero" panose="02040603050506020204" pitchFamily="18" charset="0"/>
                  <a:cs typeface="Calibri" panose="020F0502020204030204" pitchFamily="34" charset="0"/>
                </a:rPr>
                <a:t> </a:t>
              </a:r>
              <a:r>
                <a:rPr kumimoji="0" lang="en-US" sz="4400" b="1" i="0" u="none" strike="noStrike" kern="1200" cap="none" spc="0" normalizeH="0" baseline="0" noProof="0" dirty="0" err="1">
                  <a:ln w="0"/>
                  <a:solidFill>
                    <a:srgbClr val="FF0000"/>
                  </a:solidFill>
                  <a:uLnTx/>
                  <a:uFillTx/>
                  <a:latin typeface="UTM Duepuntozero" panose="02040603050506020204" pitchFamily="18" charset="0"/>
                  <a:cs typeface="Calibri" panose="020F0502020204030204" pitchFamily="34" charset="0"/>
                </a:rPr>
                <a:t>động</a:t>
              </a:r>
              <a:r>
                <a:rPr kumimoji="0" lang="en-US" sz="4400" b="1" i="0" u="none" strike="noStrike" kern="1200" cap="none" spc="0" normalizeH="0" baseline="0" noProof="0" dirty="0">
                  <a:ln w="0"/>
                  <a:solidFill>
                    <a:srgbClr val="FF0000"/>
                  </a:solidFill>
                  <a:uLnTx/>
                  <a:uFillTx/>
                  <a:latin typeface="UTM Duepuntozero" panose="02040603050506020204" pitchFamily="18" charset="0"/>
                  <a:cs typeface="Calibri" panose="020F0502020204030204" pitchFamily="34" charset="0"/>
                </a:rPr>
                <a:t> 1</a:t>
              </a:r>
            </a:p>
          </p:txBody>
        </p:sp>
      </p:grpSp>
    </p:spTree>
    <p:extLst>
      <p:ext uri="{BB962C8B-B14F-4D97-AF65-F5344CB8AC3E}">
        <p14:creationId xmlns:p14="http://schemas.microsoft.com/office/powerpoint/2010/main" val="325230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xmlns="" id="{915CB4B3-3B00-EA00-891B-561E2CC7E749}"/>
              </a:ext>
            </a:extLst>
          </p:cNvPr>
          <p:cNvGrpSpPr/>
          <p:nvPr/>
        </p:nvGrpSpPr>
        <p:grpSpPr>
          <a:xfrm>
            <a:off x="290733" y="203983"/>
            <a:ext cx="11610536" cy="6450036"/>
            <a:chOff x="290733" y="203983"/>
            <a:chExt cx="11610536" cy="6450036"/>
          </a:xfrm>
        </p:grpSpPr>
        <p:sp>
          <p:nvSpPr>
            <p:cNvPr id="3" name="Hình chữ nhật: Góc Tròn 2">
              <a:extLst>
                <a:ext uri="{FF2B5EF4-FFF2-40B4-BE49-F238E27FC236}">
                  <a16:creationId xmlns:a16="http://schemas.microsoft.com/office/drawing/2014/main" xmlns="" id="{7106D7FD-90E8-1BC4-08A5-60D069B3BAFC}"/>
                </a:ext>
              </a:extLst>
            </p:cNvPr>
            <p:cNvSpPr/>
            <p:nvPr/>
          </p:nvSpPr>
          <p:spPr>
            <a:xfrm>
              <a:off x="290733" y="203983"/>
              <a:ext cx="11610536" cy="6450036"/>
            </a:xfrm>
            <a:prstGeom prst="roundRect">
              <a:avLst/>
            </a:prstGeom>
            <a:solidFill>
              <a:srgbClr val="FFF7E1"/>
            </a:solidFill>
            <a:ln w="28575">
              <a:solidFill>
                <a:srgbClr val="FF5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ình chữ nhật: Góc Tròn 3">
              <a:extLst>
                <a:ext uri="{FF2B5EF4-FFF2-40B4-BE49-F238E27FC236}">
                  <a16:creationId xmlns:a16="http://schemas.microsoft.com/office/drawing/2014/main" xmlns="" id="{77832336-C854-1F1F-624A-DA4A73EDA128}"/>
                </a:ext>
              </a:extLst>
            </p:cNvPr>
            <p:cNvSpPr/>
            <p:nvPr/>
          </p:nvSpPr>
          <p:spPr>
            <a:xfrm>
              <a:off x="576775" y="422031"/>
              <a:ext cx="11043139" cy="5992837"/>
            </a:xfrm>
            <a:prstGeom prst="roundRect">
              <a:avLst/>
            </a:prstGeom>
            <a:noFill/>
            <a:ln w="28575">
              <a:solidFill>
                <a:srgbClr val="FF5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Hộp Văn bản 10">
            <a:extLst>
              <a:ext uri="{FF2B5EF4-FFF2-40B4-BE49-F238E27FC236}">
                <a16:creationId xmlns:a16="http://schemas.microsoft.com/office/drawing/2014/main" xmlns="" id="{B749D78E-074E-A32B-CB3E-9992FEDF6CA3}"/>
              </a:ext>
            </a:extLst>
          </p:cNvPr>
          <p:cNvSpPr txBox="1"/>
          <p:nvPr/>
        </p:nvSpPr>
        <p:spPr>
          <a:xfrm>
            <a:off x="2012210" y="616857"/>
            <a:ext cx="9047587" cy="1077218"/>
          </a:xfrm>
          <a:prstGeom prst="rect">
            <a:avLst/>
          </a:prstGeom>
          <a:noFill/>
        </p:spPr>
        <p:txBody>
          <a:bodyPr wrap="square">
            <a:spAutoFit/>
          </a:bodyPr>
          <a:lstStyle/>
          <a:p>
            <a:pPr algn="just"/>
            <a:r>
              <a:rPr lang="vi-VN" sz="3200" b="1">
                <a:latin typeface="Calibri" panose="020F0502020204030204" pitchFamily="34" charset="0"/>
                <a:cs typeface="Calibri" panose="020F0502020204030204" pitchFamily="34" charset="0"/>
              </a:rPr>
              <a:t>Nêu những dấu hiệu, nguyên nhân của bệnh thừa cân béo phì.</a:t>
            </a:r>
            <a:endParaRPr lang="en-US" sz="3200" b="1">
              <a:latin typeface="Calibri" panose="020F0502020204030204" pitchFamily="34" charset="0"/>
              <a:cs typeface="Calibri" panose="020F0502020204030204" pitchFamily="34" charset="0"/>
            </a:endParaRPr>
          </a:p>
        </p:txBody>
      </p:sp>
      <p:pic>
        <p:nvPicPr>
          <p:cNvPr id="12" name="Picture 4">
            <a:extLst>
              <a:ext uri="{FF2B5EF4-FFF2-40B4-BE49-F238E27FC236}">
                <a16:creationId xmlns:a16="http://schemas.microsoft.com/office/drawing/2014/main" xmlns="" id="{E46C8786-2899-4B90-A04C-BE64CB2BDE26}"/>
              </a:ext>
            </a:extLst>
          </p:cNvPr>
          <p:cNvPicPr>
            <a:picLocks noChangeAspect="1"/>
          </p:cNvPicPr>
          <p:nvPr/>
        </p:nvPicPr>
        <p:blipFill>
          <a:blip r:embed="rId2"/>
          <a:stretch>
            <a:fillRect/>
          </a:stretch>
        </p:blipFill>
        <p:spPr>
          <a:xfrm>
            <a:off x="1394037" y="546792"/>
            <a:ext cx="615452" cy="774247"/>
          </a:xfrm>
          <a:prstGeom prst="rect">
            <a:avLst/>
          </a:prstGeom>
        </p:spPr>
      </p:pic>
      <p:sp>
        <p:nvSpPr>
          <p:cNvPr id="6" name="Hộp Văn bản 5">
            <a:extLst>
              <a:ext uri="{FF2B5EF4-FFF2-40B4-BE49-F238E27FC236}">
                <a16:creationId xmlns:a16="http://schemas.microsoft.com/office/drawing/2014/main" xmlns="" id="{F718F54C-0F05-4A09-4460-D33F25BC634A}"/>
              </a:ext>
            </a:extLst>
          </p:cNvPr>
          <p:cNvSpPr txBox="1"/>
          <p:nvPr/>
        </p:nvSpPr>
        <p:spPr>
          <a:xfrm>
            <a:off x="2012210" y="1714598"/>
            <a:ext cx="9047587" cy="1077218"/>
          </a:xfrm>
          <a:prstGeom prst="rect">
            <a:avLst/>
          </a:prstGeom>
          <a:noFill/>
        </p:spPr>
        <p:txBody>
          <a:bodyPr wrap="square">
            <a:spAutoFit/>
          </a:bodyPr>
          <a:lstStyle/>
          <a:p>
            <a:pPr algn="just"/>
            <a:r>
              <a:rPr lang="vi-VN" sz="3200" b="1">
                <a:latin typeface="Calibri" panose="020F0502020204030204" pitchFamily="34" charset="0"/>
                <a:cs typeface="Calibri" panose="020F0502020204030204" pitchFamily="34" charset="0"/>
              </a:rPr>
              <a:t>Theo em, bệnh thừa cân béo phì có thể gây ra những hậu quả gì?</a:t>
            </a:r>
            <a:endParaRPr lang="en-US" sz="3200" b="1">
              <a:latin typeface="Calibri" panose="020F0502020204030204" pitchFamily="34" charset="0"/>
              <a:cs typeface="Calibri" panose="020F0502020204030204" pitchFamily="34" charset="0"/>
            </a:endParaRPr>
          </a:p>
        </p:txBody>
      </p:sp>
      <p:pic>
        <p:nvPicPr>
          <p:cNvPr id="7" name="Picture 4">
            <a:extLst>
              <a:ext uri="{FF2B5EF4-FFF2-40B4-BE49-F238E27FC236}">
                <a16:creationId xmlns:a16="http://schemas.microsoft.com/office/drawing/2014/main" xmlns="" id="{B9BBC74E-245A-B8BD-91AA-8FF13F6CEFA0}"/>
              </a:ext>
            </a:extLst>
          </p:cNvPr>
          <p:cNvPicPr>
            <a:picLocks noChangeAspect="1"/>
          </p:cNvPicPr>
          <p:nvPr/>
        </p:nvPicPr>
        <p:blipFill>
          <a:blip r:embed="rId2"/>
          <a:stretch>
            <a:fillRect/>
          </a:stretch>
        </p:blipFill>
        <p:spPr>
          <a:xfrm>
            <a:off x="1396848" y="1681535"/>
            <a:ext cx="615452" cy="774247"/>
          </a:xfrm>
          <a:prstGeom prst="rect">
            <a:avLst/>
          </a:prstGeom>
        </p:spPr>
      </p:pic>
      <p:sp>
        <p:nvSpPr>
          <p:cNvPr id="13" name="Hình chữ nhật: Góc Tròn 12">
            <a:extLst>
              <a:ext uri="{FF2B5EF4-FFF2-40B4-BE49-F238E27FC236}">
                <a16:creationId xmlns:a16="http://schemas.microsoft.com/office/drawing/2014/main" xmlns="" id="{D2B0B749-D85F-2FC2-5888-9EE413656619}"/>
              </a:ext>
            </a:extLst>
          </p:cNvPr>
          <p:cNvSpPr/>
          <p:nvPr/>
        </p:nvSpPr>
        <p:spPr>
          <a:xfrm>
            <a:off x="1208312" y="3017515"/>
            <a:ext cx="6861631" cy="3223628"/>
          </a:xfrm>
          <a:prstGeom prst="roundRect">
            <a:avLst/>
          </a:prstGeom>
          <a:solidFill>
            <a:schemeClr val="accent4">
              <a:lumMod val="20000"/>
              <a:lumOff val="80000"/>
            </a:schemeClr>
          </a:solidFill>
          <a:ln w="28575">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ộp Văn bản 14">
            <a:extLst>
              <a:ext uri="{FF2B5EF4-FFF2-40B4-BE49-F238E27FC236}">
                <a16:creationId xmlns:a16="http://schemas.microsoft.com/office/drawing/2014/main" xmlns="" id="{A5EDB8E7-450E-35C9-CB17-49978DC8D714}"/>
              </a:ext>
            </a:extLst>
          </p:cNvPr>
          <p:cNvSpPr txBox="1"/>
          <p:nvPr/>
        </p:nvSpPr>
        <p:spPr>
          <a:xfrm>
            <a:off x="2102756" y="3131582"/>
            <a:ext cx="5072742" cy="584775"/>
          </a:xfrm>
          <a:prstGeom prst="rect">
            <a:avLst/>
          </a:prstGeom>
          <a:noFill/>
        </p:spPr>
        <p:txBody>
          <a:bodyPr wrap="square">
            <a:spAutoFit/>
          </a:bodyPr>
          <a:lstStyle/>
          <a:p>
            <a:pPr algn="ctr"/>
            <a:r>
              <a:rPr lang="en-US" sz="3200" b="1">
                <a:solidFill>
                  <a:schemeClr val="accent4">
                    <a:lumMod val="50000"/>
                  </a:schemeClr>
                </a:solidFill>
              </a:rPr>
              <a:t>Bệnh thừa cân béo phì</a:t>
            </a:r>
          </a:p>
        </p:txBody>
      </p:sp>
      <p:sp>
        <p:nvSpPr>
          <p:cNvPr id="17" name="Hộp Văn bản 16">
            <a:extLst>
              <a:ext uri="{FF2B5EF4-FFF2-40B4-BE49-F238E27FC236}">
                <a16:creationId xmlns:a16="http://schemas.microsoft.com/office/drawing/2014/main" xmlns="" id="{B66BF2BC-4ED9-3E6D-3C64-7FB8102CB0DB}"/>
              </a:ext>
            </a:extLst>
          </p:cNvPr>
          <p:cNvSpPr txBox="1"/>
          <p:nvPr/>
        </p:nvSpPr>
        <p:spPr>
          <a:xfrm>
            <a:off x="1837254" y="3726418"/>
            <a:ext cx="6069985" cy="1384995"/>
          </a:xfrm>
          <a:prstGeom prst="rect">
            <a:avLst/>
          </a:prstGeom>
          <a:noFill/>
        </p:spPr>
        <p:txBody>
          <a:bodyPr wrap="square">
            <a:spAutoFit/>
          </a:bodyPr>
          <a:lstStyle/>
          <a:p>
            <a:pPr algn="just"/>
            <a:r>
              <a:rPr lang="vi-VN" sz="2800">
                <a:solidFill>
                  <a:schemeClr val="accent4">
                    <a:lumMod val="50000"/>
                  </a:schemeClr>
                </a:solidFill>
                <a:latin typeface="Calibri" panose="020F0502020204030204" pitchFamily="34" charset="0"/>
                <a:cs typeface="Calibri" panose="020F0502020204030204" pitchFamily="34" charset="0"/>
              </a:rPr>
              <a:t>Cân nặng vượt mức trung bình của độ tuổi. Mỡ được tích tụ nhiều ở các phần cơ thể như bụng, đùi, eo...</a:t>
            </a:r>
            <a:endParaRPr lang="en-US" sz="2800">
              <a:solidFill>
                <a:schemeClr val="accent4">
                  <a:lumMod val="50000"/>
                </a:schemeClr>
              </a:solidFill>
              <a:latin typeface="Calibri" panose="020F0502020204030204" pitchFamily="34" charset="0"/>
              <a:cs typeface="Calibri" panose="020F0502020204030204" pitchFamily="34" charset="0"/>
            </a:endParaRPr>
          </a:p>
        </p:txBody>
      </p:sp>
      <p:sp>
        <p:nvSpPr>
          <p:cNvPr id="18" name="Hộp Văn bản 17">
            <a:extLst>
              <a:ext uri="{FF2B5EF4-FFF2-40B4-BE49-F238E27FC236}">
                <a16:creationId xmlns:a16="http://schemas.microsoft.com/office/drawing/2014/main" xmlns="" id="{E178EB5F-CF1C-3F60-C1CB-2EADF311BCC5}"/>
              </a:ext>
            </a:extLst>
          </p:cNvPr>
          <p:cNvSpPr txBox="1"/>
          <p:nvPr/>
        </p:nvSpPr>
        <p:spPr>
          <a:xfrm>
            <a:off x="1837253" y="5094808"/>
            <a:ext cx="6069986" cy="954107"/>
          </a:xfrm>
          <a:prstGeom prst="rect">
            <a:avLst/>
          </a:prstGeom>
          <a:noFill/>
        </p:spPr>
        <p:txBody>
          <a:bodyPr wrap="square">
            <a:spAutoFit/>
          </a:bodyPr>
          <a:lstStyle/>
          <a:p>
            <a:pPr algn="just"/>
            <a:r>
              <a:rPr lang="vi-VN" sz="2800">
                <a:solidFill>
                  <a:schemeClr val="accent4">
                    <a:lumMod val="50000"/>
                  </a:schemeClr>
                </a:solidFill>
                <a:latin typeface="Calibri" panose="020F0502020204030204" pitchFamily="34" charset="0"/>
                <a:cs typeface="Calibri" panose="020F0502020204030204" pitchFamily="34" charset="0"/>
              </a:rPr>
              <a:t>Ăn quá nhiều chất bột đường, chất béo; ăn ít rau, củ, quả và vận động quá ít.</a:t>
            </a:r>
            <a:endParaRPr lang="en-US" sz="2800">
              <a:solidFill>
                <a:schemeClr val="accent4">
                  <a:lumMod val="50000"/>
                </a:schemeClr>
              </a:solidFill>
              <a:latin typeface="Calibri" panose="020F0502020204030204" pitchFamily="34" charset="0"/>
              <a:cs typeface="Calibri" panose="020F0502020204030204" pitchFamily="34" charset="0"/>
            </a:endParaRPr>
          </a:p>
        </p:txBody>
      </p:sp>
      <p:pic>
        <p:nvPicPr>
          <p:cNvPr id="19" name="Picture 10">
            <a:extLst>
              <a:ext uri="{FF2B5EF4-FFF2-40B4-BE49-F238E27FC236}">
                <a16:creationId xmlns:a16="http://schemas.microsoft.com/office/drawing/2014/main" xmlns="" id="{38467E1C-D740-D261-771D-85CEA6C51CC3}"/>
              </a:ext>
            </a:extLst>
          </p:cNvPr>
          <p:cNvPicPr>
            <a:picLocks noChangeAspect="1"/>
          </p:cNvPicPr>
          <p:nvPr/>
        </p:nvPicPr>
        <p:blipFill>
          <a:blip r:embed="rId3"/>
          <a:stretch>
            <a:fillRect/>
          </a:stretch>
        </p:blipFill>
        <p:spPr>
          <a:xfrm>
            <a:off x="1412618" y="3719736"/>
            <a:ext cx="471047" cy="466762"/>
          </a:xfrm>
          <a:prstGeom prst="rect">
            <a:avLst/>
          </a:prstGeom>
        </p:spPr>
      </p:pic>
      <p:pic>
        <p:nvPicPr>
          <p:cNvPr id="20" name="Picture 10">
            <a:extLst>
              <a:ext uri="{FF2B5EF4-FFF2-40B4-BE49-F238E27FC236}">
                <a16:creationId xmlns:a16="http://schemas.microsoft.com/office/drawing/2014/main" xmlns="" id="{5A30F5BC-29A0-51D0-68E7-E5EBB826185E}"/>
              </a:ext>
            </a:extLst>
          </p:cNvPr>
          <p:cNvPicPr>
            <a:picLocks noChangeAspect="1"/>
          </p:cNvPicPr>
          <p:nvPr/>
        </p:nvPicPr>
        <p:blipFill>
          <a:blip r:embed="rId3"/>
          <a:stretch>
            <a:fillRect/>
          </a:stretch>
        </p:blipFill>
        <p:spPr>
          <a:xfrm>
            <a:off x="1380144" y="5105099"/>
            <a:ext cx="471047" cy="466762"/>
          </a:xfrm>
          <a:prstGeom prst="rect">
            <a:avLst/>
          </a:prstGeom>
        </p:spPr>
      </p:pic>
      <p:pic>
        <p:nvPicPr>
          <p:cNvPr id="22" name="Hình ảnh 21" descr="Ảnh có chứa văn bản, ảnh chụp màn hình, phim hoạt hình, trang phục&#10;&#10;Mô tả được tạo tự động">
            <a:extLst>
              <a:ext uri="{FF2B5EF4-FFF2-40B4-BE49-F238E27FC236}">
                <a16:creationId xmlns:a16="http://schemas.microsoft.com/office/drawing/2014/main" xmlns="" id="{D6AD050D-3276-3008-2715-0581F19D8913}"/>
              </a:ext>
            </a:extLst>
          </p:cNvPr>
          <p:cNvPicPr>
            <a:picLocks noChangeAspect="1"/>
          </p:cNvPicPr>
          <p:nvPr/>
        </p:nvPicPr>
        <p:blipFill rotWithShape="1">
          <a:blip r:embed="rId4">
            <a:extLst>
              <a:ext uri="{28A0092B-C50C-407E-A947-70E740481C1C}">
                <a14:useLocalDpi xmlns:a14="http://schemas.microsoft.com/office/drawing/2010/main" val="0"/>
              </a:ext>
            </a:extLst>
          </a:blip>
          <a:srcRect l="64383" t="34538" r="14040" b="-561"/>
          <a:stretch/>
        </p:blipFill>
        <p:spPr>
          <a:xfrm>
            <a:off x="8392032" y="2306930"/>
            <a:ext cx="2387349" cy="3994830"/>
          </a:xfrm>
          <a:prstGeom prst="rect">
            <a:avLst/>
          </a:prstGeom>
          <a:ln>
            <a:noFill/>
          </a:ln>
          <a:effectLst>
            <a:softEdge rad="112500"/>
          </a:effectLst>
        </p:spPr>
      </p:pic>
    </p:spTree>
    <p:extLst>
      <p:ext uri="{BB962C8B-B14F-4D97-AF65-F5344CB8AC3E}">
        <p14:creationId xmlns:p14="http://schemas.microsoft.com/office/powerpoint/2010/main" val="27747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par>
                                <p:cTn id="33" presetID="22" presetClass="entr" presetSubtype="4"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down)">
                                      <p:cBhvr>
                                        <p:cTn id="35" dur="500"/>
                                        <p:tgtEl>
                                          <p:spTgt spid="19"/>
                                        </p:tgtEl>
                                      </p:cBhvr>
                                    </p:animEffect>
                                  </p:childTnLst>
                                </p:cTn>
                              </p:par>
                              <p:par>
                                <p:cTn id="36" presetID="22" presetClass="entr" presetSubtype="4"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par>
                                <p:cTn id="39" presetID="22" presetClass="entr" presetSubtype="4"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down)">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P spid="13" grpId="0" animBg="1"/>
      <p:bldP spid="15"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xmlns="" id="{915CB4B3-3B00-EA00-891B-561E2CC7E749}"/>
              </a:ext>
            </a:extLst>
          </p:cNvPr>
          <p:cNvGrpSpPr/>
          <p:nvPr/>
        </p:nvGrpSpPr>
        <p:grpSpPr>
          <a:xfrm>
            <a:off x="290733" y="203983"/>
            <a:ext cx="11610536" cy="6450036"/>
            <a:chOff x="290733" y="203983"/>
            <a:chExt cx="11610536" cy="6450036"/>
          </a:xfrm>
        </p:grpSpPr>
        <p:sp>
          <p:nvSpPr>
            <p:cNvPr id="3" name="Hình chữ nhật: Góc Tròn 2">
              <a:extLst>
                <a:ext uri="{FF2B5EF4-FFF2-40B4-BE49-F238E27FC236}">
                  <a16:creationId xmlns:a16="http://schemas.microsoft.com/office/drawing/2014/main" xmlns="" id="{7106D7FD-90E8-1BC4-08A5-60D069B3BAFC}"/>
                </a:ext>
              </a:extLst>
            </p:cNvPr>
            <p:cNvSpPr/>
            <p:nvPr/>
          </p:nvSpPr>
          <p:spPr>
            <a:xfrm>
              <a:off x="290733" y="203983"/>
              <a:ext cx="11610536" cy="6450036"/>
            </a:xfrm>
            <a:prstGeom prst="roundRect">
              <a:avLst/>
            </a:prstGeom>
            <a:solidFill>
              <a:srgbClr val="FFF7E1"/>
            </a:solidFill>
            <a:ln w="28575">
              <a:solidFill>
                <a:srgbClr val="FF5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ình chữ nhật: Góc Tròn 3">
              <a:extLst>
                <a:ext uri="{FF2B5EF4-FFF2-40B4-BE49-F238E27FC236}">
                  <a16:creationId xmlns:a16="http://schemas.microsoft.com/office/drawing/2014/main" xmlns="" id="{77832336-C854-1F1F-624A-DA4A73EDA128}"/>
                </a:ext>
              </a:extLst>
            </p:cNvPr>
            <p:cNvSpPr/>
            <p:nvPr/>
          </p:nvSpPr>
          <p:spPr>
            <a:xfrm>
              <a:off x="576775" y="422031"/>
              <a:ext cx="11043139" cy="5992837"/>
            </a:xfrm>
            <a:prstGeom prst="roundRect">
              <a:avLst/>
            </a:prstGeom>
            <a:noFill/>
            <a:ln w="28575">
              <a:solidFill>
                <a:srgbClr val="FF5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Hộp Văn bản 10">
            <a:extLst>
              <a:ext uri="{FF2B5EF4-FFF2-40B4-BE49-F238E27FC236}">
                <a16:creationId xmlns:a16="http://schemas.microsoft.com/office/drawing/2014/main" xmlns="" id="{B749D78E-074E-A32B-CB3E-9992FEDF6CA3}"/>
              </a:ext>
            </a:extLst>
          </p:cNvPr>
          <p:cNvSpPr txBox="1"/>
          <p:nvPr/>
        </p:nvSpPr>
        <p:spPr>
          <a:xfrm>
            <a:off x="2012210" y="616857"/>
            <a:ext cx="9047587" cy="1077218"/>
          </a:xfrm>
          <a:prstGeom prst="rect">
            <a:avLst/>
          </a:prstGeom>
          <a:noFill/>
        </p:spPr>
        <p:txBody>
          <a:bodyPr wrap="square">
            <a:spAutoFit/>
          </a:bodyPr>
          <a:lstStyle/>
          <a:p>
            <a:pPr algn="just"/>
            <a:r>
              <a:rPr lang="vi-VN" sz="3200" b="1">
                <a:latin typeface="Calibri" panose="020F0502020204030204" pitchFamily="34" charset="0"/>
                <a:cs typeface="Calibri" panose="020F0502020204030204" pitchFamily="34" charset="0"/>
              </a:rPr>
              <a:t>Nêu những dấu hiệu, nguyên nhân của bệnh thừa cân béo phì.</a:t>
            </a:r>
            <a:endParaRPr lang="en-US" sz="3200" b="1">
              <a:latin typeface="Calibri" panose="020F0502020204030204" pitchFamily="34" charset="0"/>
              <a:cs typeface="Calibri" panose="020F0502020204030204" pitchFamily="34" charset="0"/>
            </a:endParaRPr>
          </a:p>
        </p:txBody>
      </p:sp>
      <p:pic>
        <p:nvPicPr>
          <p:cNvPr id="12" name="Picture 4">
            <a:extLst>
              <a:ext uri="{FF2B5EF4-FFF2-40B4-BE49-F238E27FC236}">
                <a16:creationId xmlns:a16="http://schemas.microsoft.com/office/drawing/2014/main" xmlns="" id="{E46C8786-2899-4B90-A04C-BE64CB2BDE26}"/>
              </a:ext>
            </a:extLst>
          </p:cNvPr>
          <p:cNvPicPr>
            <a:picLocks noChangeAspect="1"/>
          </p:cNvPicPr>
          <p:nvPr/>
        </p:nvPicPr>
        <p:blipFill>
          <a:blip r:embed="rId2"/>
          <a:stretch>
            <a:fillRect/>
          </a:stretch>
        </p:blipFill>
        <p:spPr>
          <a:xfrm>
            <a:off x="1394037" y="546792"/>
            <a:ext cx="615452" cy="774247"/>
          </a:xfrm>
          <a:prstGeom prst="rect">
            <a:avLst/>
          </a:prstGeom>
        </p:spPr>
      </p:pic>
      <p:sp>
        <p:nvSpPr>
          <p:cNvPr id="6" name="Hộp Văn bản 5">
            <a:extLst>
              <a:ext uri="{FF2B5EF4-FFF2-40B4-BE49-F238E27FC236}">
                <a16:creationId xmlns:a16="http://schemas.microsoft.com/office/drawing/2014/main" xmlns="" id="{F718F54C-0F05-4A09-4460-D33F25BC634A}"/>
              </a:ext>
            </a:extLst>
          </p:cNvPr>
          <p:cNvSpPr txBox="1"/>
          <p:nvPr/>
        </p:nvSpPr>
        <p:spPr>
          <a:xfrm>
            <a:off x="2012210" y="1714598"/>
            <a:ext cx="9047587" cy="1077218"/>
          </a:xfrm>
          <a:prstGeom prst="rect">
            <a:avLst/>
          </a:prstGeom>
          <a:noFill/>
        </p:spPr>
        <p:txBody>
          <a:bodyPr wrap="square">
            <a:spAutoFit/>
          </a:bodyPr>
          <a:lstStyle/>
          <a:p>
            <a:pPr algn="just"/>
            <a:r>
              <a:rPr lang="vi-VN" sz="3200" b="1">
                <a:latin typeface="Calibri" panose="020F0502020204030204" pitchFamily="34" charset="0"/>
                <a:cs typeface="Calibri" panose="020F0502020204030204" pitchFamily="34" charset="0"/>
              </a:rPr>
              <a:t>Theo em, bệnh thừa cân béo phì có thể gây ra những hậu quả gì?</a:t>
            </a:r>
            <a:endParaRPr lang="en-US" sz="3200" b="1">
              <a:latin typeface="Calibri" panose="020F0502020204030204" pitchFamily="34" charset="0"/>
              <a:cs typeface="Calibri" panose="020F0502020204030204" pitchFamily="34" charset="0"/>
            </a:endParaRPr>
          </a:p>
        </p:txBody>
      </p:sp>
      <p:pic>
        <p:nvPicPr>
          <p:cNvPr id="7" name="Picture 4">
            <a:extLst>
              <a:ext uri="{FF2B5EF4-FFF2-40B4-BE49-F238E27FC236}">
                <a16:creationId xmlns:a16="http://schemas.microsoft.com/office/drawing/2014/main" xmlns="" id="{B9BBC74E-245A-B8BD-91AA-8FF13F6CEFA0}"/>
              </a:ext>
            </a:extLst>
          </p:cNvPr>
          <p:cNvPicPr>
            <a:picLocks noChangeAspect="1"/>
          </p:cNvPicPr>
          <p:nvPr/>
        </p:nvPicPr>
        <p:blipFill>
          <a:blip r:embed="rId2"/>
          <a:stretch>
            <a:fillRect/>
          </a:stretch>
        </p:blipFill>
        <p:spPr>
          <a:xfrm>
            <a:off x="1396848" y="1681535"/>
            <a:ext cx="615452" cy="774247"/>
          </a:xfrm>
          <a:prstGeom prst="rect">
            <a:avLst/>
          </a:prstGeom>
        </p:spPr>
      </p:pic>
      <p:pic>
        <p:nvPicPr>
          <p:cNvPr id="5" name="Picture 3">
            <a:extLst>
              <a:ext uri="{FF2B5EF4-FFF2-40B4-BE49-F238E27FC236}">
                <a16:creationId xmlns:a16="http://schemas.microsoft.com/office/drawing/2014/main" xmlns="" id="{8815E70E-69F7-5F9C-72FA-5C0B8B635536}"/>
              </a:ext>
            </a:extLst>
          </p:cNvPr>
          <p:cNvPicPr>
            <a:picLocks noChangeAspect="1"/>
          </p:cNvPicPr>
          <p:nvPr/>
        </p:nvPicPr>
        <p:blipFill>
          <a:blip r:embed="rId3"/>
          <a:srcRect/>
          <a:stretch>
            <a:fillRect/>
          </a:stretch>
        </p:blipFill>
        <p:spPr>
          <a:xfrm>
            <a:off x="6096000" y="4074089"/>
            <a:ext cx="1471487" cy="2268189"/>
          </a:xfrm>
          <a:prstGeom prst="rect">
            <a:avLst/>
          </a:prstGeom>
        </p:spPr>
      </p:pic>
      <p:pic>
        <p:nvPicPr>
          <p:cNvPr id="8" name="Picture 4">
            <a:extLst>
              <a:ext uri="{FF2B5EF4-FFF2-40B4-BE49-F238E27FC236}">
                <a16:creationId xmlns:a16="http://schemas.microsoft.com/office/drawing/2014/main" xmlns="" id="{2089BE2D-0AFE-50F8-AC70-72994FCEB0EE}"/>
              </a:ext>
            </a:extLst>
          </p:cNvPr>
          <p:cNvPicPr>
            <a:picLocks noChangeAspect="1"/>
          </p:cNvPicPr>
          <p:nvPr/>
        </p:nvPicPr>
        <p:blipFill>
          <a:blip r:embed="rId4"/>
          <a:srcRect/>
          <a:stretch>
            <a:fillRect/>
          </a:stretch>
        </p:blipFill>
        <p:spPr>
          <a:xfrm>
            <a:off x="4612815" y="4037691"/>
            <a:ext cx="1418248" cy="2340987"/>
          </a:xfrm>
          <a:prstGeom prst="rect">
            <a:avLst/>
          </a:prstGeom>
        </p:spPr>
      </p:pic>
      <p:sp>
        <p:nvSpPr>
          <p:cNvPr id="28" name="Hộp Văn bản 8">
            <a:extLst>
              <a:ext uri="{FF2B5EF4-FFF2-40B4-BE49-F238E27FC236}">
                <a16:creationId xmlns:a16="http://schemas.microsoft.com/office/drawing/2014/main" xmlns="" id="{5B96FD14-FE71-E095-30CD-B51CF619004A}"/>
              </a:ext>
            </a:extLst>
          </p:cNvPr>
          <p:cNvSpPr txBox="1"/>
          <p:nvPr/>
        </p:nvSpPr>
        <p:spPr>
          <a:xfrm flipH="1">
            <a:off x="1009306" y="2673830"/>
            <a:ext cx="10173388"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28575">
                  <a:noFill/>
                </a:ln>
                <a:solidFill>
                  <a:srgbClr val="C00000"/>
                </a:solidFill>
                <a:effectLst/>
                <a:uLnTx/>
                <a:uFillTx/>
                <a:latin typeface="UTM Edwardian" panose="02040603050506020204" pitchFamily="18" charset="0"/>
              </a:rPr>
              <a:t>Thảo</a:t>
            </a:r>
            <a:r>
              <a:rPr kumimoji="0" lang="en-US" sz="8800" b="1" i="0" u="none" strike="noStrike" kern="1200" cap="none" spc="0" normalizeH="0" baseline="0" noProof="0" dirty="0">
                <a:ln w="28575">
                  <a:noFill/>
                </a:ln>
                <a:solidFill>
                  <a:srgbClr val="C00000"/>
                </a:solidFill>
                <a:effectLst/>
                <a:uLnTx/>
                <a:uFillTx/>
                <a:latin typeface="UTM Edwardian" panose="02040603050506020204" pitchFamily="18" charset="0"/>
              </a:rPr>
              <a:t> </a:t>
            </a:r>
            <a:r>
              <a:rPr kumimoji="0" lang="en-US" sz="8800" b="1" i="0" u="none" strike="noStrike" kern="1200" cap="none" spc="0" normalizeH="0" baseline="0" noProof="0" dirty="0" err="1">
                <a:ln w="28575">
                  <a:noFill/>
                </a:ln>
                <a:solidFill>
                  <a:srgbClr val="C00000"/>
                </a:solidFill>
                <a:effectLst/>
                <a:uLnTx/>
                <a:uFillTx/>
                <a:latin typeface="UTM Edwardian" panose="02040603050506020204" pitchFamily="18" charset="0"/>
              </a:rPr>
              <a:t>luận</a:t>
            </a:r>
            <a:r>
              <a:rPr kumimoji="0" lang="en-US" sz="8800" b="1" i="0" u="none" strike="noStrike" kern="1200" cap="none" spc="0" normalizeH="0" baseline="0" noProof="0" dirty="0">
                <a:ln w="28575">
                  <a:noFill/>
                </a:ln>
                <a:solidFill>
                  <a:srgbClr val="C00000"/>
                </a:solidFill>
                <a:effectLst/>
                <a:uLnTx/>
                <a:uFillTx/>
                <a:latin typeface="UTM Edwardian" panose="02040603050506020204" pitchFamily="18" charset="0"/>
              </a:rPr>
              <a:t> </a:t>
            </a:r>
            <a:r>
              <a:rPr kumimoji="0" lang="en-US" sz="8800" b="1" i="0" u="none" strike="noStrike" kern="1200" cap="none" spc="0" normalizeH="0" baseline="0" noProof="0" dirty="0" err="1">
                <a:ln w="28575">
                  <a:noFill/>
                </a:ln>
                <a:solidFill>
                  <a:srgbClr val="C00000"/>
                </a:solidFill>
                <a:effectLst/>
                <a:uLnTx/>
                <a:uFillTx/>
                <a:latin typeface="UTM Edwardian" panose="02040603050506020204" pitchFamily="18" charset="0"/>
              </a:rPr>
              <a:t>nhóm</a:t>
            </a:r>
            <a:r>
              <a:rPr kumimoji="0" lang="en-US" sz="8800" b="1" i="0" u="none" strike="noStrike" kern="1200" cap="none" spc="0" normalizeH="0" baseline="0" noProof="0" dirty="0">
                <a:ln w="28575">
                  <a:noFill/>
                </a:ln>
                <a:solidFill>
                  <a:srgbClr val="C00000"/>
                </a:solidFill>
                <a:effectLst/>
                <a:uLnTx/>
                <a:uFillTx/>
                <a:latin typeface="UTM Edwardian" panose="02040603050506020204" pitchFamily="18" charset="0"/>
              </a:rPr>
              <a:t> </a:t>
            </a:r>
            <a:r>
              <a:rPr kumimoji="0" lang="en-US" sz="8800" b="1" i="0" u="none" strike="noStrike" kern="1200" cap="none" spc="0" normalizeH="0" baseline="0" noProof="0" dirty="0" err="1">
                <a:ln w="28575">
                  <a:noFill/>
                </a:ln>
                <a:solidFill>
                  <a:srgbClr val="C00000"/>
                </a:solidFill>
                <a:effectLst/>
                <a:uLnTx/>
                <a:uFillTx/>
                <a:latin typeface="UTM Edwardian" panose="02040603050506020204" pitchFamily="18" charset="0"/>
              </a:rPr>
              <a:t>đôi</a:t>
            </a:r>
            <a:endParaRPr kumimoji="0" lang="vi-VN" sz="8800" b="1" i="0" u="none" strike="noStrike" kern="1200" cap="none" spc="0" normalizeH="0" baseline="0" noProof="0" dirty="0">
              <a:ln w="28575">
                <a:noFill/>
              </a:ln>
              <a:solidFill>
                <a:srgbClr val="C00000"/>
              </a:solidFill>
              <a:effectLst/>
              <a:uLnTx/>
              <a:uFillTx/>
              <a:latin typeface="iCiel Pony" panose="02000000000000000000" pitchFamily="2" charset="0"/>
            </a:endParaRPr>
          </a:p>
        </p:txBody>
      </p:sp>
    </p:spTree>
    <p:extLst>
      <p:ext uri="{BB962C8B-B14F-4D97-AF65-F5344CB8AC3E}">
        <p14:creationId xmlns:p14="http://schemas.microsoft.com/office/powerpoint/2010/main" val="249473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arn(inVertical)">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xmlns="" id="{915CB4B3-3B00-EA00-891B-561E2CC7E749}"/>
              </a:ext>
            </a:extLst>
          </p:cNvPr>
          <p:cNvGrpSpPr/>
          <p:nvPr/>
        </p:nvGrpSpPr>
        <p:grpSpPr>
          <a:xfrm>
            <a:off x="290733" y="203983"/>
            <a:ext cx="11610536" cy="6450036"/>
            <a:chOff x="290733" y="203983"/>
            <a:chExt cx="11610536" cy="6450036"/>
          </a:xfrm>
        </p:grpSpPr>
        <p:sp>
          <p:nvSpPr>
            <p:cNvPr id="3" name="Hình chữ nhật: Góc Tròn 2">
              <a:extLst>
                <a:ext uri="{FF2B5EF4-FFF2-40B4-BE49-F238E27FC236}">
                  <a16:creationId xmlns:a16="http://schemas.microsoft.com/office/drawing/2014/main" xmlns="" id="{7106D7FD-90E8-1BC4-08A5-60D069B3BAFC}"/>
                </a:ext>
              </a:extLst>
            </p:cNvPr>
            <p:cNvSpPr/>
            <p:nvPr/>
          </p:nvSpPr>
          <p:spPr>
            <a:xfrm>
              <a:off x="290733" y="203983"/>
              <a:ext cx="11610536" cy="6450036"/>
            </a:xfrm>
            <a:prstGeom prst="roundRect">
              <a:avLst/>
            </a:prstGeom>
            <a:solidFill>
              <a:srgbClr val="FFF7E1"/>
            </a:solidFill>
            <a:ln w="28575">
              <a:solidFill>
                <a:srgbClr val="FF5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ình chữ nhật: Góc Tròn 3">
              <a:extLst>
                <a:ext uri="{FF2B5EF4-FFF2-40B4-BE49-F238E27FC236}">
                  <a16:creationId xmlns:a16="http://schemas.microsoft.com/office/drawing/2014/main" xmlns="" id="{77832336-C854-1F1F-624A-DA4A73EDA128}"/>
                </a:ext>
              </a:extLst>
            </p:cNvPr>
            <p:cNvSpPr/>
            <p:nvPr/>
          </p:nvSpPr>
          <p:spPr>
            <a:xfrm>
              <a:off x="576775" y="422031"/>
              <a:ext cx="11043139" cy="5992837"/>
            </a:xfrm>
            <a:prstGeom prst="roundRect">
              <a:avLst/>
            </a:prstGeom>
            <a:noFill/>
            <a:ln w="28575">
              <a:solidFill>
                <a:srgbClr val="FF5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Hộp Văn bản 10">
            <a:extLst>
              <a:ext uri="{FF2B5EF4-FFF2-40B4-BE49-F238E27FC236}">
                <a16:creationId xmlns:a16="http://schemas.microsoft.com/office/drawing/2014/main" xmlns="" id="{B749D78E-074E-A32B-CB3E-9992FEDF6CA3}"/>
              </a:ext>
            </a:extLst>
          </p:cNvPr>
          <p:cNvSpPr txBox="1"/>
          <p:nvPr/>
        </p:nvSpPr>
        <p:spPr>
          <a:xfrm>
            <a:off x="2012210" y="616857"/>
            <a:ext cx="9047587" cy="1077218"/>
          </a:xfrm>
          <a:prstGeom prst="rect">
            <a:avLst/>
          </a:prstGeom>
          <a:noFill/>
        </p:spPr>
        <p:txBody>
          <a:bodyPr wrap="square">
            <a:spAutoFit/>
          </a:bodyPr>
          <a:lstStyle/>
          <a:p>
            <a:pPr algn="just"/>
            <a:r>
              <a:rPr lang="vi-VN" sz="3200" b="1">
                <a:latin typeface="Calibri" panose="020F0502020204030204" pitchFamily="34" charset="0"/>
                <a:cs typeface="Calibri" panose="020F0502020204030204" pitchFamily="34" charset="0"/>
              </a:rPr>
              <a:t>Nêu những dấu hiệu, nguyên nhân của bệnh thừa cân béo phì.</a:t>
            </a:r>
            <a:endParaRPr lang="en-US" sz="3200" b="1">
              <a:latin typeface="Calibri" panose="020F0502020204030204" pitchFamily="34" charset="0"/>
              <a:cs typeface="Calibri" panose="020F0502020204030204" pitchFamily="34" charset="0"/>
            </a:endParaRPr>
          </a:p>
        </p:txBody>
      </p:sp>
      <p:pic>
        <p:nvPicPr>
          <p:cNvPr id="12" name="Picture 4">
            <a:extLst>
              <a:ext uri="{FF2B5EF4-FFF2-40B4-BE49-F238E27FC236}">
                <a16:creationId xmlns:a16="http://schemas.microsoft.com/office/drawing/2014/main" xmlns="" id="{E46C8786-2899-4B90-A04C-BE64CB2BDE26}"/>
              </a:ext>
            </a:extLst>
          </p:cNvPr>
          <p:cNvPicPr>
            <a:picLocks noChangeAspect="1"/>
          </p:cNvPicPr>
          <p:nvPr/>
        </p:nvPicPr>
        <p:blipFill>
          <a:blip r:embed="rId2"/>
          <a:stretch>
            <a:fillRect/>
          </a:stretch>
        </p:blipFill>
        <p:spPr>
          <a:xfrm>
            <a:off x="1394037" y="546792"/>
            <a:ext cx="615452" cy="774247"/>
          </a:xfrm>
          <a:prstGeom prst="rect">
            <a:avLst/>
          </a:prstGeom>
        </p:spPr>
      </p:pic>
      <p:sp>
        <p:nvSpPr>
          <p:cNvPr id="6" name="Hộp Văn bản 5">
            <a:extLst>
              <a:ext uri="{FF2B5EF4-FFF2-40B4-BE49-F238E27FC236}">
                <a16:creationId xmlns:a16="http://schemas.microsoft.com/office/drawing/2014/main" xmlns="" id="{F718F54C-0F05-4A09-4460-D33F25BC634A}"/>
              </a:ext>
            </a:extLst>
          </p:cNvPr>
          <p:cNvSpPr txBox="1"/>
          <p:nvPr/>
        </p:nvSpPr>
        <p:spPr>
          <a:xfrm>
            <a:off x="2012210" y="1714598"/>
            <a:ext cx="9047587" cy="1077218"/>
          </a:xfrm>
          <a:prstGeom prst="rect">
            <a:avLst/>
          </a:prstGeom>
          <a:noFill/>
        </p:spPr>
        <p:txBody>
          <a:bodyPr wrap="square">
            <a:spAutoFit/>
          </a:bodyPr>
          <a:lstStyle/>
          <a:p>
            <a:pPr algn="just"/>
            <a:r>
              <a:rPr lang="vi-VN" sz="3200" b="1">
                <a:latin typeface="Calibri" panose="020F0502020204030204" pitchFamily="34" charset="0"/>
                <a:cs typeface="Calibri" panose="020F0502020204030204" pitchFamily="34" charset="0"/>
              </a:rPr>
              <a:t>Theo em, bệnh thừa cân béo phì có thể gây ra những hậu quả gì?</a:t>
            </a:r>
            <a:endParaRPr lang="en-US" sz="3200" b="1">
              <a:latin typeface="Calibri" panose="020F0502020204030204" pitchFamily="34" charset="0"/>
              <a:cs typeface="Calibri" panose="020F0502020204030204" pitchFamily="34" charset="0"/>
            </a:endParaRPr>
          </a:p>
        </p:txBody>
      </p:sp>
      <p:pic>
        <p:nvPicPr>
          <p:cNvPr id="7" name="Picture 4">
            <a:extLst>
              <a:ext uri="{FF2B5EF4-FFF2-40B4-BE49-F238E27FC236}">
                <a16:creationId xmlns:a16="http://schemas.microsoft.com/office/drawing/2014/main" xmlns="" id="{B9BBC74E-245A-B8BD-91AA-8FF13F6CEFA0}"/>
              </a:ext>
            </a:extLst>
          </p:cNvPr>
          <p:cNvPicPr>
            <a:picLocks noChangeAspect="1"/>
          </p:cNvPicPr>
          <p:nvPr/>
        </p:nvPicPr>
        <p:blipFill>
          <a:blip r:embed="rId2"/>
          <a:stretch>
            <a:fillRect/>
          </a:stretch>
        </p:blipFill>
        <p:spPr>
          <a:xfrm>
            <a:off x="1396848" y="1681535"/>
            <a:ext cx="615452" cy="774247"/>
          </a:xfrm>
          <a:prstGeom prst="rect">
            <a:avLst/>
          </a:prstGeom>
        </p:spPr>
      </p:pic>
      <p:pic>
        <p:nvPicPr>
          <p:cNvPr id="5" name="Picture 3">
            <a:extLst>
              <a:ext uri="{FF2B5EF4-FFF2-40B4-BE49-F238E27FC236}">
                <a16:creationId xmlns:a16="http://schemas.microsoft.com/office/drawing/2014/main" xmlns="" id="{8815E70E-69F7-5F9C-72FA-5C0B8B635536}"/>
              </a:ext>
            </a:extLst>
          </p:cNvPr>
          <p:cNvPicPr>
            <a:picLocks noChangeAspect="1"/>
          </p:cNvPicPr>
          <p:nvPr/>
        </p:nvPicPr>
        <p:blipFill>
          <a:blip r:embed="rId3"/>
          <a:srcRect/>
          <a:stretch>
            <a:fillRect/>
          </a:stretch>
        </p:blipFill>
        <p:spPr>
          <a:xfrm>
            <a:off x="9397241" y="3875054"/>
            <a:ext cx="1471487" cy="2268189"/>
          </a:xfrm>
          <a:prstGeom prst="rect">
            <a:avLst/>
          </a:prstGeom>
        </p:spPr>
      </p:pic>
      <p:pic>
        <p:nvPicPr>
          <p:cNvPr id="8" name="Picture 4">
            <a:extLst>
              <a:ext uri="{FF2B5EF4-FFF2-40B4-BE49-F238E27FC236}">
                <a16:creationId xmlns:a16="http://schemas.microsoft.com/office/drawing/2014/main" xmlns="" id="{2089BE2D-0AFE-50F8-AC70-72994FCEB0EE}"/>
              </a:ext>
            </a:extLst>
          </p:cNvPr>
          <p:cNvPicPr>
            <a:picLocks noChangeAspect="1"/>
          </p:cNvPicPr>
          <p:nvPr/>
        </p:nvPicPr>
        <p:blipFill>
          <a:blip r:embed="rId4"/>
          <a:srcRect/>
          <a:stretch>
            <a:fillRect/>
          </a:stretch>
        </p:blipFill>
        <p:spPr>
          <a:xfrm>
            <a:off x="1248407" y="3792787"/>
            <a:ext cx="1418248" cy="2340987"/>
          </a:xfrm>
          <a:prstGeom prst="rect">
            <a:avLst/>
          </a:prstGeom>
        </p:spPr>
      </p:pic>
      <p:sp>
        <p:nvSpPr>
          <p:cNvPr id="9" name="Hộp Văn bản 8">
            <a:extLst>
              <a:ext uri="{FF2B5EF4-FFF2-40B4-BE49-F238E27FC236}">
                <a16:creationId xmlns:a16="http://schemas.microsoft.com/office/drawing/2014/main" xmlns="" id="{DD0C61E8-E3FD-13A0-364C-34C55E0272BB}"/>
              </a:ext>
            </a:extLst>
          </p:cNvPr>
          <p:cNvSpPr txBox="1"/>
          <p:nvPr/>
        </p:nvSpPr>
        <p:spPr>
          <a:xfrm flipH="1">
            <a:off x="1698519" y="2816278"/>
            <a:ext cx="8666858" cy="1200329"/>
          </a:xfrm>
          <a:prstGeom prst="rect">
            <a:avLst/>
          </a:prstGeom>
          <a:noFill/>
        </p:spPr>
        <p:txBody>
          <a:bodyPr wrap="square">
            <a:spAutoFit/>
          </a:bodyPr>
          <a:lstStyle/>
          <a:p>
            <a:pPr lvl="0" algn="ctr">
              <a:defRPr/>
            </a:pPr>
            <a:r>
              <a:rPr lang="vi-VN" sz="7200" b="1" dirty="0">
                <a:ln w="28575">
                  <a:noFill/>
                </a:ln>
                <a:solidFill>
                  <a:srgbClr val="C00000"/>
                </a:solidFill>
                <a:latin typeface="UTM Edwardian" panose="02040603050506020204" pitchFamily="18" charset="0"/>
              </a:rPr>
              <a:t>Trình bày trước lớp</a:t>
            </a:r>
          </a:p>
        </p:txBody>
      </p:sp>
      <p:grpSp>
        <p:nvGrpSpPr>
          <p:cNvPr id="10" name="Group 5">
            <a:extLst>
              <a:ext uri="{FF2B5EF4-FFF2-40B4-BE49-F238E27FC236}">
                <a16:creationId xmlns:a16="http://schemas.microsoft.com/office/drawing/2014/main" xmlns="" id="{527A5D2B-5518-315C-2881-65C59DB8B04F}"/>
              </a:ext>
            </a:extLst>
          </p:cNvPr>
          <p:cNvGrpSpPr/>
          <p:nvPr/>
        </p:nvGrpSpPr>
        <p:grpSpPr>
          <a:xfrm>
            <a:off x="3176421" y="4276911"/>
            <a:ext cx="5527521" cy="1121750"/>
            <a:chOff x="2302333" y="1742548"/>
            <a:chExt cx="11632041" cy="1999351"/>
          </a:xfrm>
        </p:grpSpPr>
        <p:pic>
          <p:nvPicPr>
            <p:cNvPr id="14" name="Picture 1">
              <a:extLst>
                <a:ext uri="{FF2B5EF4-FFF2-40B4-BE49-F238E27FC236}">
                  <a16:creationId xmlns:a16="http://schemas.microsoft.com/office/drawing/2014/main" xmlns="" id="{5883F314-211F-903F-AACA-90598111C946}"/>
                </a:ext>
              </a:extLst>
            </p:cNvPr>
            <p:cNvPicPr>
              <a:picLocks noChangeAspect="1"/>
            </p:cNvPicPr>
            <p:nvPr/>
          </p:nvPicPr>
          <p:blipFill>
            <a:blip r:embed="rId5"/>
            <a:stretch>
              <a:fillRect/>
            </a:stretch>
          </p:blipFill>
          <p:spPr>
            <a:xfrm>
              <a:off x="2302333" y="1742761"/>
              <a:ext cx="7587334" cy="1999138"/>
            </a:xfrm>
            <a:prstGeom prst="rect">
              <a:avLst/>
            </a:prstGeom>
          </p:spPr>
        </p:pic>
        <p:pic>
          <p:nvPicPr>
            <p:cNvPr id="16" name="Picture 4">
              <a:extLst>
                <a:ext uri="{FF2B5EF4-FFF2-40B4-BE49-F238E27FC236}">
                  <a16:creationId xmlns:a16="http://schemas.microsoft.com/office/drawing/2014/main" xmlns="" id="{C6287CFF-329E-8F3C-19A7-6F48AB5478A4}"/>
                </a:ext>
              </a:extLst>
            </p:cNvPr>
            <p:cNvPicPr>
              <a:picLocks noChangeAspect="1"/>
            </p:cNvPicPr>
            <p:nvPr/>
          </p:nvPicPr>
          <p:blipFill>
            <a:blip r:embed="rId6"/>
            <a:stretch>
              <a:fillRect/>
            </a:stretch>
          </p:blipFill>
          <p:spPr>
            <a:xfrm>
              <a:off x="10240027" y="1742548"/>
              <a:ext cx="3694347" cy="1936478"/>
            </a:xfrm>
            <a:prstGeom prst="rect">
              <a:avLst/>
            </a:prstGeom>
          </p:spPr>
        </p:pic>
      </p:grpSp>
    </p:spTree>
    <p:extLst>
      <p:ext uri="{BB962C8B-B14F-4D97-AF65-F5344CB8AC3E}">
        <p14:creationId xmlns:p14="http://schemas.microsoft.com/office/powerpoint/2010/main" val="176963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1071</Words>
  <Application>Microsoft Office PowerPoint</Application>
  <PresentationFormat>Widescreen</PresentationFormat>
  <Paragraphs>99</Paragraphs>
  <Slides>23</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23</vt:i4>
      </vt:variant>
    </vt:vector>
  </HeadingPairs>
  <TitlesOfParts>
    <vt:vector size="36" baseType="lpstr">
      <vt:lpstr>LNTH-LuoLuoNotangYuanTi 1</vt:lpstr>
      <vt:lpstr>#9Slide07 SVNBeachwood Sans</vt:lpstr>
      <vt:lpstr>Arial</vt:lpstr>
      <vt:lpstr>Calibri</vt:lpstr>
      <vt:lpstr>Calibri Light</vt:lpstr>
      <vt:lpstr>iCiel Pony</vt:lpstr>
      <vt:lpstr>SVN-Apple</vt:lpstr>
      <vt:lpstr>SVN-ARCO Typography</vt:lpstr>
      <vt:lpstr>SVN-Gretoon</vt:lpstr>
      <vt:lpstr>UTM Duepuntozero</vt:lpstr>
      <vt:lpstr>UTM Edwardian</vt:lpstr>
      <vt:lpstr>UTM Showcard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Giang</dc:creator>
  <cp:lastModifiedBy>Huong Giang</cp:lastModifiedBy>
  <cp:revision>1</cp:revision>
  <dcterms:created xsi:type="dcterms:W3CDTF">2024-05-07T10:53:07Z</dcterms:created>
  <dcterms:modified xsi:type="dcterms:W3CDTF">2024-05-07T10:53:33Z</dcterms:modified>
</cp:coreProperties>
</file>